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853" r:id="rId2"/>
    <p:sldId id="819" r:id="rId3"/>
    <p:sldId id="854" r:id="rId4"/>
    <p:sldId id="855" r:id="rId5"/>
    <p:sldId id="856" r:id="rId6"/>
    <p:sldId id="857" r:id="rId7"/>
    <p:sldId id="858" r:id="rId8"/>
    <p:sldId id="867" r:id="rId9"/>
    <p:sldId id="860" r:id="rId10"/>
    <p:sldId id="861" r:id="rId11"/>
    <p:sldId id="862" r:id="rId12"/>
    <p:sldId id="863" r:id="rId13"/>
    <p:sldId id="864" r:id="rId14"/>
    <p:sldId id="865" r:id="rId15"/>
    <p:sldId id="866" r:id="rId16"/>
    <p:sldId id="852" r:id="rId17"/>
    <p:sldId id="820" r:id="rId18"/>
    <p:sldId id="821" r:id="rId19"/>
    <p:sldId id="822" r:id="rId20"/>
    <p:sldId id="823" r:id="rId21"/>
    <p:sldId id="824" r:id="rId22"/>
    <p:sldId id="825" r:id="rId23"/>
    <p:sldId id="826" r:id="rId24"/>
    <p:sldId id="828" r:id="rId25"/>
    <p:sldId id="851" r:id="rId26"/>
    <p:sldId id="829" r:id="rId27"/>
    <p:sldId id="830" r:id="rId28"/>
    <p:sldId id="831" r:id="rId29"/>
    <p:sldId id="832" r:id="rId30"/>
    <p:sldId id="833" r:id="rId31"/>
    <p:sldId id="834" r:id="rId32"/>
    <p:sldId id="835" r:id="rId33"/>
    <p:sldId id="836" r:id="rId34"/>
    <p:sldId id="837" r:id="rId35"/>
    <p:sldId id="838" r:id="rId36"/>
    <p:sldId id="839" r:id="rId37"/>
    <p:sldId id="840" r:id="rId38"/>
    <p:sldId id="841" r:id="rId39"/>
    <p:sldId id="842" r:id="rId40"/>
    <p:sldId id="843" r:id="rId41"/>
    <p:sldId id="844" r:id="rId42"/>
    <p:sldId id="845" r:id="rId43"/>
    <p:sldId id="846" r:id="rId44"/>
    <p:sldId id="847" r:id="rId45"/>
    <p:sldId id="848" r:id="rId46"/>
    <p:sldId id="849" r:id="rId47"/>
    <p:sldId id="773" r:id="rId48"/>
    <p:sldId id="774" r:id="rId49"/>
    <p:sldId id="807" r:id="rId50"/>
    <p:sldId id="810" r:id="rId51"/>
    <p:sldId id="775" r:id="rId52"/>
    <p:sldId id="776" r:id="rId53"/>
    <p:sldId id="777" r:id="rId54"/>
    <p:sldId id="778" r:id="rId55"/>
    <p:sldId id="808" r:id="rId56"/>
    <p:sldId id="806" r:id="rId57"/>
    <p:sldId id="811" r:id="rId58"/>
    <p:sldId id="812" r:id="rId59"/>
    <p:sldId id="815" r:id="rId60"/>
    <p:sldId id="816" r:id="rId61"/>
    <p:sldId id="817" r:id="rId62"/>
    <p:sldId id="813" r:id="rId63"/>
    <p:sldId id="814" r:id="rId64"/>
    <p:sldId id="809" r:id="rId65"/>
    <p:sldId id="784" r:id="rId66"/>
    <p:sldId id="785" r:id="rId67"/>
    <p:sldId id="780" r:id="rId68"/>
    <p:sldId id="781" r:id="rId69"/>
    <p:sldId id="782" r:id="rId70"/>
    <p:sldId id="783" r:id="rId71"/>
    <p:sldId id="533" r:id="rId72"/>
    <p:sldId id="788" r:id="rId73"/>
    <p:sldId id="789" r:id="rId74"/>
    <p:sldId id="790" r:id="rId75"/>
    <p:sldId id="791" r:id="rId76"/>
    <p:sldId id="792" r:id="rId77"/>
    <p:sldId id="793" r:id="rId78"/>
    <p:sldId id="794" r:id="rId79"/>
    <p:sldId id="795" r:id="rId80"/>
    <p:sldId id="796" r:id="rId81"/>
    <p:sldId id="797" r:id="rId82"/>
    <p:sldId id="800" r:id="rId83"/>
    <p:sldId id="804" r:id="rId84"/>
  </p:sldIdLst>
  <p:sldSz cx="9144000" cy="6858000" type="screen4x3"/>
  <p:notesSz cx="6858000" cy="9144000"/>
  <p:defaultTextStyle>
    <a:defPPr>
      <a:defRPr lang="pt-BR"/>
    </a:defPPr>
    <a:lvl1pPr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99"/>
    <a:srgbClr val="6666FF"/>
    <a:srgbClr val="800080"/>
    <a:srgbClr val="660033"/>
    <a:srgbClr val="800000"/>
    <a:srgbClr val="FF3300"/>
    <a:srgbClr val="FFFF66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148" autoAdjust="0"/>
  </p:normalViewPr>
  <p:slideViewPr>
    <p:cSldViewPr>
      <p:cViewPr varScale="1">
        <p:scale>
          <a:sx n="44" d="100"/>
          <a:sy n="44" d="100"/>
        </p:scale>
        <p:origin x="-96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pt-BR" sz="2400" b="0">
              <a:latin typeface="Times New Roman" pitchFamily="18" charset="0"/>
            </a:endParaRPr>
          </a:p>
        </p:txBody>
      </p:sp>
      <p:pic>
        <p:nvPicPr>
          <p:cNvPr id="40963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40964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pt-BR" sz="2400" b="0">
              <a:latin typeface="Times New Roman" pitchFamily="18" charset="0"/>
            </a:endParaRPr>
          </a:p>
        </p:txBody>
      </p:sp>
      <p:pic>
        <p:nvPicPr>
          <p:cNvPr id="40965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1B5471-F6EA-4AAD-BA2E-0066C1E03F5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E6988-E95F-4561-8870-0F58BBDA048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166CF-A2AB-4A1A-A967-CE33C1AEB95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F5D4D5-7773-4A42-B79B-4B03D26D0C4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C92E7-726E-4BEF-B0B2-24A28AB68AE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3D716-493E-446E-9E8C-951FC326954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ADBA9-3BE6-4BE0-ACCF-CBE43967963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D3E29-3A37-4E07-83CF-4BB02987D5C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9D978-3D98-40F7-BA31-7D8CF4B486F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D815E-94BA-47E4-A5A0-AD95D943AAB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01DFE-7392-457F-9790-D1EF8045703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5ACB3-F91A-40D3-A434-E324899B5B3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pt-BR" sz="2400" b="0">
              <a:latin typeface="Times New Roman" pitchFamily="18" charset="0"/>
            </a:endParaRPr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39940" name="Picture 4" descr="minispir"/>
          <p:cNvPicPr>
            <a:picLocks noChangeAspect="1" noChangeArrowheads="1"/>
          </p:cNvPicPr>
          <p:nvPr/>
        </p:nvPicPr>
        <p:blipFill>
          <a:blip r:embed="rId14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39941" name="Picture 5" descr="minispir"/>
          <p:cNvPicPr>
            <a:picLocks noChangeAspect="1" noChangeArrowheads="1"/>
          </p:cNvPicPr>
          <p:nvPr/>
        </p:nvPicPr>
        <p:blipFill>
          <a:blip r:embed="rId14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b="0"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latin typeface="+mn-lt"/>
              </a:defRPr>
            </a:lvl1pPr>
          </a:lstStyle>
          <a:p>
            <a:fld id="{D68DF512-D75D-470A-8DFA-ABB2F4386368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www.nosachamos.com/educacao/matematica/cone.gi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geocities.com/geoespacial/prisma03.gif" TargetMode="External"/><Relationship Id="rId7" Type="http://schemas.openxmlformats.org/officeDocument/2006/relationships/image" Target="http://www.geocities.com/geoespacial/prisma04.gi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http://www.geocities.com/geoespacial/prisma01.gif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pessoal.sercomtel.com.br/matematica/gespac/prisma/prisma06.gi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pessoal.sercomtel.com.br/matematica/gespac/prisma/prisma07.gif" TargetMode="Externa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geocities.com/geoespacial/prisma05.gif" TargetMode="Externa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http://www.geocities.com/geoespacial/guarana.jpg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geocities.com/geoespacial/sardinha.jpg" TargetMode="External"/><Relationship Id="rId5" Type="http://schemas.openxmlformats.org/officeDocument/2006/relationships/image" Target="../media/image40.jpeg"/><Relationship Id="rId4" Type="http://schemas.openxmlformats.org/officeDocument/2006/relationships/image" Target="http://www.geocities.com/geoespacial/oleo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http://gazetaonline.globo.com/hotsite/vestibular/fotos/vest100807.jpg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7" dist="17961" dir="13500000">
              <a:srgbClr val="747474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3077" name="Picture 5" descr="WalkingBrid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14313"/>
            <a:ext cx="85693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3846" name="Rectangle 6"/>
          <p:cNvSpPr>
            <a:spLocks noChangeArrowheads="1"/>
          </p:cNvSpPr>
          <p:nvPr/>
        </p:nvSpPr>
        <p:spPr bwMode="auto">
          <a:xfrm>
            <a:off x="3348038" y="549275"/>
            <a:ext cx="5403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b="1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Aula de Matemática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348038" y="1484313"/>
            <a:ext cx="5327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>
                <a:solidFill>
                  <a:srgbClr val="0033CC"/>
                </a:solidFill>
                <a:latin typeface="Algerian" pitchFamily="82" charset="0"/>
              </a:rPr>
              <a:t>Professor </a:t>
            </a:r>
            <a:r>
              <a:rPr lang="pt-BR" sz="2800">
                <a:solidFill>
                  <a:srgbClr val="0033CC"/>
                </a:solidFill>
                <a:latin typeface="Algerian" pitchFamily="82" charset="0"/>
                <a:sym typeface="Wingdings" pitchFamily="2" charset="2"/>
              </a:rPr>
              <a:t> Neilton Satel</a:t>
            </a:r>
            <a:endParaRPr lang="pt-BR" sz="2800">
              <a:solidFill>
                <a:srgbClr val="0033CC"/>
              </a:solidFill>
              <a:latin typeface="Algerian" pitchFamily="82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044580" y="2285992"/>
            <a:ext cx="48061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 smtClean="0">
                <a:solidFill>
                  <a:schemeClr val="folHlink"/>
                </a:solidFill>
              </a:rPr>
              <a:t>17 </a:t>
            </a:r>
            <a:r>
              <a:rPr lang="pt-BR" sz="3200" dirty="0" smtClean="0">
                <a:solidFill>
                  <a:schemeClr val="folHlink"/>
                </a:solidFill>
              </a:rPr>
              <a:t>de </a:t>
            </a:r>
            <a:r>
              <a:rPr lang="pt-BR" sz="3200" dirty="0" smtClean="0">
                <a:solidFill>
                  <a:schemeClr val="folHlink"/>
                </a:solidFill>
              </a:rPr>
              <a:t>setembro </a:t>
            </a:r>
            <a:r>
              <a:rPr lang="pt-BR" sz="3200" dirty="0" smtClean="0">
                <a:solidFill>
                  <a:schemeClr val="folHlink"/>
                </a:solidFill>
              </a:rPr>
              <a:t>de</a:t>
            </a:r>
            <a:r>
              <a:rPr lang="pt-BR" sz="3200" dirty="0" smtClean="0"/>
              <a:t> </a:t>
            </a:r>
            <a:r>
              <a:rPr lang="pt-BR" sz="3200" dirty="0" smtClean="0">
                <a:solidFill>
                  <a:schemeClr val="folHlink"/>
                </a:solidFill>
              </a:rPr>
              <a:t>2010</a:t>
            </a:r>
            <a:endParaRPr lang="pt-BR" sz="3200" dirty="0">
              <a:solidFill>
                <a:schemeClr val="folHlink"/>
              </a:solidFill>
            </a:endParaRPr>
          </a:p>
        </p:txBody>
      </p:sp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645024"/>
            <a:ext cx="1368152" cy="1100812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284663" y="3429000"/>
            <a:ext cx="431958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>
                <a:solidFill>
                  <a:srgbClr val="008000"/>
                </a:solidFill>
                <a:latin typeface="Arial Black" pitchFamily="34" charset="0"/>
              </a:rPr>
              <a:t>CONTEÚDO DA AULA:</a:t>
            </a:r>
          </a:p>
          <a:p>
            <a:pPr algn="ctr">
              <a:spcBef>
                <a:spcPct val="50000"/>
              </a:spcBef>
            </a:pPr>
            <a:endParaRPr lang="pt-BR" sz="12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pt-BR" sz="2400" dirty="0" smtClean="0">
                <a:solidFill>
                  <a:srgbClr val="FF0000"/>
                </a:solidFill>
                <a:latin typeface="Arial Black" pitchFamily="34" charset="0"/>
              </a:rPr>
              <a:t>Geometria Espacial</a:t>
            </a:r>
            <a:endParaRPr lang="pt-BR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7" dist="17961" dir="13500000">
              <a:srgbClr val="747474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4862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785786" y="1643050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Prisma é um poliedro convexo tal que duas faces são polígonos congruentes situados em planos paralelos e as demais faces são paralelogramos.</a:t>
            </a:r>
            <a:endParaRPr lang="pt-BR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642910" y="1214422"/>
          <a:ext cx="6096000" cy="548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Capítulo 03. Prismas</a:t>
                      </a:r>
                      <a:br>
                        <a:rPr lang="pt-BR" dirty="0"/>
                      </a:br>
                      <a:endParaRPr lang="pt-B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928926" y="1285860"/>
          <a:ext cx="3457575" cy="228600"/>
        </p:xfrm>
        <a:graphic>
          <a:graphicData uri="http://schemas.openxmlformats.org/drawingml/2006/table">
            <a:tbl>
              <a:tblPr/>
              <a:tblGrid>
                <a:gridCol w="3457575"/>
              </a:tblGrid>
              <a:tr h="0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pt-BR" sz="1500" b="1" dirty="0"/>
                        <a:t>1. Definição e Elementos</a:t>
                      </a:r>
                      <a:endParaRPr lang="pt-BR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4387" name="Picture 3" descr="http://internas.cocemsuacasa.com.br/ebook/images/do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" cy="152400"/>
          </a:xfrm>
          <a:prstGeom prst="rect">
            <a:avLst/>
          </a:prstGeom>
          <a:noFill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714620"/>
            <a:ext cx="4286280" cy="323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929190" y="3000372"/>
            <a:ext cx="3837169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Na figura acima temos:</a:t>
            </a:r>
            <a:b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1</a:t>
            </a:r>
            <a:r>
              <a:rPr kumimoji="0" lang="pt-BR" sz="2000" b="0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) os triângulos ABC e </a:t>
            </a:r>
            <a:r>
              <a:rPr kumimoji="0" lang="pt-B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A’B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’C’ (polígonos congruentes situados em planos paralelos) são as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bases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do prisma.</a:t>
            </a:r>
          </a:p>
        </p:txBody>
      </p:sp>
      <p:pic>
        <p:nvPicPr>
          <p:cNvPr id="144390" name="Picture 6" descr="http://internas.cocemsuacasa.com.br/ebook/pages/images/do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198438"/>
            <a:ext cx="38100" cy="7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7" dist="17961" dir="13500000">
              <a:srgbClr val="747474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357166"/>
          <a:ext cx="6096000" cy="548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Capítulo 03. Prismas</a:t>
                      </a:r>
                      <a:br>
                        <a:rPr lang="pt-BR" dirty="0"/>
                      </a:br>
                      <a:endParaRPr lang="pt-B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4387" name="Picture 3" descr="http://internas.cocemsuacasa.com.br/ebook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" cy="152400"/>
          </a:xfrm>
          <a:prstGeom prst="rect">
            <a:avLst/>
          </a:prstGeom>
          <a:noFill/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928670"/>
            <a:ext cx="4286280" cy="323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90" name="Picture 6" descr="http://internas.cocemsuacasa.com.br/ebook/pages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98438"/>
            <a:ext cx="38100" cy="76200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785786" y="4286256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2</a:t>
            </a:r>
            <a:r>
              <a:rPr lang="pt-BR" sz="2800" u="sng" baseline="30000" dirty="0" smtClean="0"/>
              <a:t>o</a:t>
            </a:r>
            <a:r>
              <a:rPr lang="pt-BR" sz="2800" dirty="0" smtClean="0"/>
              <a:t>) os paralelogramos </a:t>
            </a:r>
            <a:r>
              <a:rPr lang="pt-BR" sz="2800" dirty="0" err="1" smtClean="0">
                <a:solidFill>
                  <a:srgbClr val="0000FF"/>
                </a:solidFill>
              </a:rPr>
              <a:t>ABB’A</a:t>
            </a:r>
            <a:r>
              <a:rPr lang="pt-BR" sz="2800" dirty="0" smtClean="0">
                <a:solidFill>
                  <a:srgbClr val="0000FF"/>
                </a:solidFill>
              </a:rPr>
              <a:t>’</a:t>
            </a:r>
            <a:r>
              <a:rPr lang="pt-BR" sz="2800" dirty="0" smtClean="0"/>
              <a:t>, </a:t>
            </a:r>
            <a:r>
              <a:rPr lang="pt-BR" sz="2800" dirty="0" err="1" smtClean="0">
                <a:solidFill>
                  <a:srgbClr val="0000FF"/>
                </a:solidFill>
              </a:rPr>
              <a:t>CBB’C</a:t>
            </a:r>
            <a:r>
              <a:rPr lang="pt-BR" sz="2800" dirty="0" smtClean="0">
                <a:solidFill>
                  <a:srgbClr val="0000FF"/>
                </a:solidFill>
              </a:rPr>
              <a:t>’</a:t>
            </a:r>
            <a:r>
              <a:rPr lang="pt-BR" sz="2800" dirty="0" smtClean="0"/>
              <a:t> e </a:t>
            </a:r>
            <a:r>
              <a:rPr lang="pt-BR" sz="2800" dirty="0" err="1" smtClean="0">
                <a:solidFill>
                  <a:srgbClr val="0000FF"/>
                </a:solidFill>
              </a:rPr>
              <a:t>ACC’A</a:t>
            </a:r>
            <a:r>
              <a:rPr lang="pt-BR" sz="2800" dirty="0" smtClean="0">
                <a:solidFill>
                  <a:srgbClr val="0000FF"/>
                </a:solidFill>
              </a:rPr>
              <a:t>’ </a:t>
            </a:r>
            <a:r>
              <a:rPr lang="pt-BR" sz="2800" dirty="0" smtClean="0"/>
              <a:t>(demais faces) são as faces laterais do prisma.</a:t>
            </a:r>
            <a:endParaRPr lang="pt-B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7" dist="17961" dir="13500000">
              <a:srgbClr val="747474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357166"/>
          <a:ext cx="6096000" cy="548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Capítulo 03. Prismas</a:t>
                      </a:r>
                      <a:br>
                        <a:rPr lang="pt-BR" dirty="0"/>
                      </a:br>
                      <a:endParaRPr lang="pt-B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4387" name="Picture 3" descr="http://internas.cocemsuacasa.com.br/ebook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" cy="152400"/>
          </a:xfrm>
          <a:prstGeom prst="rect">
            <a:avLst/>
          </a:prstGeom>
          <a:noFill/>
        </p:spPr>
      </p:pic>
      <p:pic>
        <p:nvPicPr>
          <p:cNvPr id="144390" name="Picture 6" descr="http://internas.cocemsuacasa.com.br/ebook/pages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98438"/>
            <a:ext cx="38100" cy="76200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785786" y="4286256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3</a:t>
            </a:r>
            <a:r>
              <a:rPr lang="pt-BR" sz="2800" u="sng" baseline="30000" dirty="0" smtClean="0"/>
              <a:t>o</a:t>
            </a:r>
            <a:r>
              <a:rPr lang="pt-BR" sz="2800" dirty="0" smtClean="0"/>
              <a:t>) os lados dos polígonos que são as bases do prisma, </a:t>
            </a:r>
            <a:r>
              <a:rPr lang="pt-BR" sz="2800" dirty="0" smtClean="0">
                <a:solidFill>
                  <a:srgbClr val="0000FF"/>
                </a:solidFill>
              </a:rPr>
              <a:t>AB</a:t>
            </a:r>
            <a:r>
              <a:rPr lang="pt-BR" sz="2800" dirty="0" smtClean="0"/>
              <a:t>, </a:t>
            </a:r>
            <a:r>
              <a:rPr lang="pt-BR" sz="2800" dirty="0" smtClean="0">
                <a:solidFill>
                  <a:srgbClr val="0000FF"/>
                </a:solidFill>
              </a:rPr>
              <a:t>BC</a:t>
            </a:r>
            <a:r>
              <a:rPr lang="pt-BR" sz="2800" dirty="0" smtClean="0"/>
              <a:t>, </a:t>
            </a:r>
            <a:r>
              <a:rPr lang="pt-BR" sz="2800" dirty="0" smtClean="0">
                <a:solidFill>
                  <a:srgbClr val="0000FF"/>
                </a:solidFill>
              </a:rPr>
              <a:t>AC</a:t>
            </a:r>
            <a:r>
              <a:rPr lang="pt-BR" sz="2800" dirty="0" smtClean="0"/>
              <a:t>, </a:t>
            </a:r>
            <a:r>
              <a:rPr lang="pt-BR" sz="2800" dirty="0" err="1" smtClean="0">
                <a:solidFill>
                  <a:srgbClr val="0000FF"/>
                </a:solidFill>
              </a:rPr>
              <a:t>A’B</a:t>
            </a:r>
            <a:r>
              <a:rPr lang="pt-BR" sz="2800" dirty="0" smtClean="0">
                <a:solidFill>
                  <a:srgbClr val="0000FF"/>
                </a:solidFill>
              </a:rPr>
              <a:t>’</a:t>
            </a:r>
            <a:r>
              <a:rPr lang="pt-BR" sz="2800" dirty="0" smtClean="0"/>
              <a:t>, </a:t>
            </a:r>
            <a:r>
              <a:rPr lang="pt-BR" sz="2800" dirty="0" err="1" smtClean="0">
                <a:solidFill>
                  <a:srgbClr val="0000FF"/>
                </a:solidFill>
              </a:rPr>
              <a:t>B’C</a:t>
            </a:r>
            <a:r>
              <a:rPr lang="pt-BR" sz="2800" dirty="0" smtClean="0">
                <a:solidFill>
                  <a:srgbClr val="0000FF"/>
                </a:solidFill>
              </a:rPr>
              <a:t>’</a:t>
            </a:r>
            <a:r>
              <a:rPr lang="pt-BR" sz="2800" dirty="0" smtClean="0"/>
              <a:t>e </a:t>
            </a:r>
            <a:r>
              <a:rPr lang="pt-BR" sz="2800" dirty="0" err="1" smtClean="0">
                <a:solidFill>
                  <a:srgbClr val="0000FF"/>
                </a:solidFill>
              </a:rPr>
              <a:t>A’C</a:t>
            </a:r>
            <a:r>
              <a:rPr lang="pt-BR" sz="2800" dirty="0" smtClean="0">
                <a:solidFill>
                  <a:srgbClr val="0000FF"/>
                </a:solidFill>
              </a:rPr>
              <a:t>’</a:t>
            </a:r>
            <a:r>
              <a:rPr lang="pt-BR" sz="2800" dirty="0" smtClean="0"/>
              <a:t>, são as arestas das bases do prisma.</a:t>
            </a:r>
            <a:endParaRPr lang="pt-BR" sz="2800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85794"/>
            <a:ext cx="4929222" cy="341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7" dist="17961" dir="13500000">
              <a:srgbClr val="747474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357166"/>
          <a:ext cx="6096000" cy="548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Capítulo 03. Prismas</a:t>
                      </a:r>
                      <a:br>
                        <a:rPr lang="pt-BR" dirty="0"/>
                      </a:br>
                      <a:endParaRPr lang="pt-B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4387" name="Picture 3" descr="http://internas.cocemsuacasa.com.br/ebook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" cy="152400"/>
          </a:xfrm>
          <a:prstGeom prst="rect">
            <a:avLst/>
          </a:prstGeom>
          <a:noFill/>
        </p:spPr>
      </p:pic>
      <p:pic>
        <p:nvPicPr>
          <p:cNvPr id="144390" name="Picture 6" descr="http://internas.cocemsuacasa.com.br/ebook/pages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98438"/>
            <a:ext cx="38100" cy="76200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785786" y="4286256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4</a:t>
            </a:r>
            <a:r>
              <a:rPr lang="pt-BR" sz="2800" u="sng" baseline="30000" dirty="0" smtClean="0"/>
              <a:t>o</a:t>
            </a:r>
            <a:r>
              <a:rPr lang="pt-BR" sz="2800" dirty="0" smtClean="0"/>
              <a:t>) os lados das faces laterais que têm uma extremidade em cada base são </a:t>
            </a:r>
            <a:r>
              <a:rPr lang="pt-BR" sz="2800" dirty="0" smtClean="0">
                <a:solidFill>
                  <a:srgbClr val="0000FF"/>
                </a:solidFill>
              </a:rPr>
              <a:t>as arestas laterais </a:t>
            </a:r>
            <a:r>
              <a:rPr lang="pt-BR" sz="2800" dirty="0" smtClean="0"/>
              <a:t>do prisma.</a:t>
            </a:r>
            <a:endParaRPr lang="pt-BR" sz="2800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85794"/>
            <a:ext cx="4929222" cy="341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7" dist="17961" dir="13500000">
              <a:srgbClr val="747474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357166"/>
          <a:ext cx="6096000" cy="5486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Capítulo 03. Prismas</a:t>
                      </a:r>
                      <a:br>
                        <a:rPr lang="pt-BR" dirty="0"/>
                      </a:br>
                      <a:endParaRPr lang="pt-BR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4387" name="Picture 3" descr="http://internas.cocemsuacasa.com.br/ebook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" cy="152400"/>
          </a:xfrm>
          <a:prstGeom prst="rect">
            <a:avLst/>
          </a:prstGeom>
          <a:noFill/>
        </p:spPr>
      </p:pic>
      <p:pic>
        <p:nvPicPr>
          <p:cNvPr id="144390" name="Picture 6" descr="http://internas.cocemsuacasa.com.br/ebook/pages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198438"/>
            <a:ext cx="38100" cy="76200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785786" y="4286256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5</a:t>
            </a:r>
            <a:r>
              <a:rPr lang="pt-BR" sz="2800" u="sng" baseline="30000" dirty="0" smtClean="0"/>
              <a:t>o</a:t>
            </a:r>
            <a:r>
              <a:rPr lang="pt-BR" sz="2800" dirty="0" smtClean="0"/>
              <a:t>) a distância entre os planos das bases é a </a:t>
            </a:r>
            <a:r>
              <a:rPr lang="pt-BR" sz="2800" dirty="0" smtClean="0">
                <a:solidFill>
                  <a:srgbClr val="0000FF"/>
                </a:solidFill>
              </a:rPr>
              <a:t>altura</a:t>
            </a:r>
            <a:r>
              <a:rPr lang="pt-BR" sz="2800" dirty="0" smtClean="0"/>
              <a:t> do prisma.</a:t>
            </a:r>
            <a:endParaRPr lang="pt-BR" sz="2800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85794"/>
            <a:ext cx="4929222" cy="341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7" dist="17961" dir="13500000">
              <a:srgbClr val="747474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202590" y="613270"/>
            <a:ext cx="88582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Os prismas recebem nomes de acordo com os polígonos das bases.</a:t>
            </a:r>
            <a:b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• um prisma é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triangular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quando suas bases são triângulos;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• um prisma é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quadrangular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quando suas bases são quadriláteros;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• um prisma é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pentagonal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quando suas bases são pentagonais;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• um prisma é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hexagonal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quando suas bases são hexagonais.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</a:p>
          <a:p>
            <a:pPr marL="0" marR="0" lvl="0" indent="133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Quando as arestas laterais de um prisma forem perpendiculares aos planos das bases, o prisma é chamado de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reto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; caso contrário, de 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oblíquo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</a:p>
        </p:txBody>
      </p:sp>
      <p:pic>
        <p:nvPicPr>
          <p:cNvPr id="148482" name="Picture 2" descr="http://internas.cocemsuacasa.com.br/ebook/pages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925" y="-401638"/>
            <a:ext cx="38100" cy="76200"/>
          </a:xfrm>
          <a:prstGeom prst="rect">
            <a:avLst/>
          </a:prstGeom>
          <a:noFill/>
        </p:spPr>
      </p:pic>
      <p:pic>
        <p:nvPicPr>
          <p:cNvPr id="148483" name="Picture 3" descr="http://internas.cocemsuacasa.com.br/ebook/pages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-66675"/>
            <a:ext cx="38100" cy="76200"/>
          </a:xfrm>
          <a:prstGeom prst="rect">
            <a:avLst/>
          </a:prstGeom>
          <a:noFill/>
        </p:spPr>
      </p:pic>
      <p:pic>
        <p:nvPicPr>
          <p:cNvPr id="148484" name="Picture 4" descr="http://internas.cocemsuacasa.com.br/ebook/pages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53975"/>
            <a:ext cx="38100" cy="76200"/>
          </a:xfrm>
          <a:prstGeom prst="rect">
            <a:avLst/>
          </a:prstGeom>
          <a:noFill/>
        </p:spPr>
      </p:pic>
      <p:pic>
        <p:nvPicPr>
          <p:cNvPr id="148485" name="Picture 5" descr="http://internas.cocemsuacasa.com.br/ebook/pages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282575"/>
            <a:ext cx="38100" cy="76200"/>
          </a:xfrm>
          <a:prstGeom prst="rect">
            <a:avLst/>
          </a:prstGeom>
          <a:noFill/>
        </p:spPr>
      </p:pic>
      <p:pic>
        <p:nvPicPr>
          <p:cNvPr id="148486" name="Picture 6" descr="http://internas.cocemsuacasa.com.br/ebook/pages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511175"/>
            <a:ext cx="38100" cy="76200"/>
          </a:xfrm>
          <a:prstGeom prst="rect">
            <a:avLst/>
          </a:prstGeom>
          <a:noFill/>
        </p:spPr>
      </p:pic>
      <p:pic>
        <p:nvPicPr>
          <p:cNvPr id="148487" name="Picture 7" descr="http://internas.cocemsuacasa.com.br/ebook/pages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739775"/>
            <a:ext cx="38100" cy="76200"/>
          </a:xfrm>
          <a:prstGeom prst="rect">
            <a:avLst/>
          </a:prstGeom>
          <a:noFill/>
        </p:spPr>
      </p:pic>
      <p:pic>
        <p:nvPicPr>
          <p:cNvPr id="148488" name="Picture 8" descr="http://internas.cocemsuacasa.com.br/ebook/pages/images/do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968375"/>
            <a:ext cx="38100" cy="76200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500034" y="214290"/>
            <a:ext cx="7364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25413"/>
            <a:r>
              <a:rPr lang="pt-BR" sz="3600" dirty="0" smtClean="0">
                <a:solidFill>
                  <a:srgbClr val="888888"/>
                </a:solidFill>
                <a:latin typeface="Arial" pitchFamily="34" charset="0"/>
                <a:cs typeface="Arial" pitchFamily="34" charset="0"/>
              </a:rPr>
              <a:t>2. Nomenclatura e Classificação</a:t>
            </a:r>
            <a:endParaRPr lang="pt-BR" sz="3600" b="0" dirty="0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ChangeArrowheads="1"/>
          </p:cNvSpPr>
          <p:nvPr/>
        </p:nvSpPr>
        <p:spPr bwMode="auto">
          <a:xfrm>
            <a:off x="417195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64931" name="Rectangle 3"/>
          <p:cNvSpPr>
            <a:spLocks noChangeArrowheads="1"/>
          </p:cNvSpPr>
          <p:nvPr/>
        </p:nvSpPr>
        <p:spPr bwMode="auto">
          <a:xfrm>
            <a:off x="1116013" y="692150"/>
            <a:ext cx="762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69875" algn="l" eaLnBrk="1" hangingPunct="1"/>
            <a:r>
              <a:rPr lang="pt-BR" sz="2000">
                <a:latin typeface="Times New Roman" pitchFamily="18" charset="0"/>
                <a:cs typeface="Times New Roman" pitchFamily="18" charset="0"/>
              </a:rPr>
              <a:t>(UFPB 1998) </a:t>
            </a:r>
            <a:r>
              <a:rPr lang="pt-BR" sz="2000" b="0"/>
              <a:t>Os algarismos </a:t>
            </a:r>
            <a:r>
              <a:rPr lang="pt-BR" sz="2000" b="0" i="1"/>
              <a:t>“1”</a:t>
            </a:r>
            <a:r>
              <a:rPr lang="pt-BR" sz="2000" b="0"/>
              <a:t> e </a:t>
            </a:r>
            <a:r>
              <a:rPr lang="pt-BR" sz="2000" b="0" i="1"/>
              <a:t>“9”</a:t>
            </a:r>
            <a:r>
              <a:rPr lang="pt-BR" sz="2000" b="0"/>
              <a:t> que compõem o número </a:t>
            </a:r>
            <a:r>
              <a:rPr lang="pt-BR" sz="2000" b="0" i="1"/>
              <a:t>1999</a:t>
            </a:r>
            <a:r>
              <a:rPr lang="pt-BR" sz="2000" b="0"/>
              <a:t>, desenhado abaixo, foram confeccionados emendando-se pequenos cubos de madeira de aresta </a:t>
            </a:r>
            <a:r>
              <a:rPr lang="pt-BR" sz="2000" b="0" i="1"/>
              <a:t>0,10 m.</a:t>
            </a:r>
            <a:r>
              <a:rPr lang="pt-BR" sz="2000" b="0"/>
              <a:t> </a:t>
            </a:r>
            <a:endParaRPr lang="pt-BR" sz="2000" b="0">
              <a:latin typeface="Times New Roman" pitchFamily="18" charset="0"/>
              <a:cs typeface="Times New Roman" pitchFamily="18" charset="0"/>
            </a:endParaRPr>
          </a:p>
          <a:p>
            <a:pPr indent="-269875" algn="l"/>
            <a:r>
              <a:rPr lang="pt-BR" sz="2000" b="0"/>
              <a:t> </a:t>
            </a:r>
            <a:endParaRPr lang="pt-BR" sz="2000" b="0">
              <a:latin typeface="Times New Roman" pitchFamily="18" charset="0"/>
            </a:endParaRPr>
          </a:p>
        </p:txBody>
      </p:sp>
      <p:graphicFrame>
        <p:nvGraphicFramePr>
          <p:cNvPr id="764932" name="Object 4"/>
          <p:cNvGraphicFramePr>
            <a:graphicFrameLocks noChangeAspect="1"/>
          </p:cNvGraphicFramePr>
          <p:nvPr/>
        </p:nvGraphicFramePr>
        <p:xfrm>
          <a:off x="1979613" y="1916113"/>
          <a:ext cx="3382962" cy="1392237"/>
        </p:xfrm>
        <a:graphic>
          <a:graphicData uri="http://schemas.openxmlformats.org/presentationml/2006/ole">
            <p:oleObj spid="_x0000_s982018" r:id="rId3" imgW="0" imgH="0" progId="">
              <p:embed/>
            </p:oleObj>
          </a:graphicData>
        </a:graphic>
      </p:graphicFrame>
      <p:sp>
        <p:nvSpPr>
          <p:cNvPr id="764933" name="Rectangle 5"/>
          <p:cNvSpPr>
            <a:spLocks noChangeArrowheads="1"/>
          </p:cNvSpPr>
          <p:nvPr/>
        </p:nvSpPr>
        <p:spPr bwMode="auto">
          <a:xfrm>
            <a:off x="1524000" y="3352800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69875" algn="l" eaLnBrk="1" hangingPunct="1"/>
            <a:r>
              <a:rPr lang="pt-BR" sz="2000" b="0"/>
              <a:t> Determine o volume total, em </a:t>
            </a:r>
            <a:r>
              <a:rPr lang="pt-BR" sz="2000" b="0" i="1"/>
              <a:t>m</a:t>
            </a:r>
            <a:r>
              <a:rPr lang="pt-BR" sz="2000" b="0" i="1" baseline="30000"/>
              <a:t>3</a:t>
            </a:r>
            <a:r>
              <a:rPr lang="pt-BR" sz="2000" b="0"/>
              <a:t>, da madeira utilizada na confecção do número 1999.</a:t>
            </a:r>
            <a:endParaRPr lang="pt-BR" sz="2000" b="0">
              <a:latin typeface="Times New Roman" pitchFamily="18" charset="0"/>
              <a:cs typeface="Times New Roman" pitchFamily="18" charset="0"/>
            </a:endParaRPr>
          </a:p>
          <a:p>
            <a:pPr indent="-269875" algn="l"/>
            <a:endParaRPr lang="pt-BR" sz="2000" b="0">
              <a:latin typeface="Times New Roman" pitchFamily="18" charset="0"/>
            </a:endParaRPr>
          </a:p>
        </p:txBody>
      </p:sp>
      <p:sp>
        <p:nvSpPr>
          <p:cNvPr id="764934" name="Text Box 6"/>
          <p:cNvSpPr txBox="1">
            <a:spLocks noChangeArrowheads="1"/>
          </p:cNvSpPr>
          <p:nvPr/>
        </p:nvSpPr>
        <p:spPr bwMode="auto">
          <a:xfrm>
            <a:off x="1371600" y="4114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400" b="0">
                <a:solidFill>
                  <a:srgbClr val="FF0000"/>
                </a:solidFill>
                <a:latin typeface="Times New Roman" pitchFamily="18" charset="0"/>
              </a:rPr>
              <a:t>RESOLUÇÃO:</a:t>
            </a:r>
          </a:p>
        </p:txBody>
      </p:sp>
      <p:sp>
        <p:nvSpPr>
          <p:cNvPr id="764935" name="Text Box 7">
            <a:hlinkClick r:id="" action="ppaction://noaction" highlightClick="1">
              <a:snd r:embed="rId4" name="gunshot.wav"/>
            </a:hlinkClick>
          </p:cNvPr>
          <p:cNvSpPr txBox="1">
            <a:spLocks noChangeArrowheads="1"/>
          </p:cNvSpPr>
          <p:nvPr/>
        </p:nvSpPr>
        <p:spPr bwMode="auto">
          <a:xfrm>
            <a:off x="990600" y="4800600"/>
            <a:ext cx="7848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400">
                <a:solidFill>
                  <a:srgbClr val="0033CC"/>
                </a:solidFill>
              </a:rPr>
              <a:t>Observe que o número é composto por 41 cubinhos de volume v = (0,1) </a:t>
            </a:r>
            <a:r>
              <a:rPr lang="pt-BR" sz="2400" baseline="30000">
                <a:solidFill>
                  <a:srgbClr val="0033CC"/>
                </a:solidFill>
              </a:rPr>
              <a:t>3</a:t>
            </a:r>
            <a:r>
              <a:rPr lang="pt-BR" sz="2400">
                <a:solidFill>
                  <a:srgbClr val="0033CC"/>
                </a:solidFill>
              </a:rPr>
              <a:t>  </a:t>
            </a:r>
            <a:r>
              <a:rPr lang="pt-BR" sz="2400">
                <a:solidFill>
                  <a:srgbClr val="0033CC"/>
                </a:solidFill>
                <a:sym typeface="Wingdings" pitchFamily="2" charset="2"/>
              </a:rPr>
              <a:t>  V</a:t>
            </a:r>
            <a:r>
              <a:rPr lang="pt-BR" sz="2400">
                <a:solidFill>
                  <a:srgbClr val="0033CC"/>
                </a:solidFill>
              </a:rPr>
              <a:t> = 41 . (0,1) </a:t>
            </a:r>
            <a:r>
              <a:rPr lang="pt-BR" sz="2400" baseline="30000">
                <a:solidFill>
                  <a:srgbClr val="0033CC"/>
                </a:solidFill>
              </a:rPr>
              <a:t>3</a:t>
            </a:r>
            <a:r>
              <a:rPr lang="pt-BR" sz="2400">
                <a:solidFill>
                  <a:srgbClr val="0033CC"/>
                </a:solidFill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     V = 0,041 m </a:t>
            </a:r>
            <a:r>
              <a:rPr lang="pt-BR" sz="2400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64936" name="Rectangle 8"/>
          <p:cNvSpPr>
            <a:spLocks noChangeArrowheads="1"/>
          </p:cNvSpPr>
          <p:nvPr/>
        </p:nvSpPr>
        <p:spPr bwMode="auto">
          <a:xfrm>
            <a:off x="2493963" y="3624263"/>
            <a:ext cx="877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pt-BR" sz="1000" b="0">
                <a:latin typeface="Verdana" pitchFamily="34" charset="0"/>
                <a:cs typeface="Times New Roman" pitchFamily="18" charset="0"/>
              </a:rPr>
              <a:t>  é igual a:</a:t>
            </a:r>
            <a:endParaRPr lang="pt-BR" sz="2400" b="0">
              <a:latin typeface="Times New Roman" pitchFamily="18" charset="0"/>
            </a:endParaRPr>
          </a:p>
        </p:txBody>
      </p:sp>
      <p:sp>
        <p:nvSpPr>
          <p:cNvPr id="764937" name="Rectangle 9"/>
          <p:cNvSpPr>
            <a:spLocks noChangeArrowheads="1"/>
          </p:cNvSpPr>
          <p:nvPr/>
        </p:nvSpPr>
        <p:spPr bwMode="auto">
          <a:xfrm>
            <a:off x="1331913" y="260350"/>
            <a:ext cx="33162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sz="2400">
                <a:solidFill>
                  <a:srgbClr val="FF0000"/>
                </a:solidFill>
              </a:rPr>
              <a:t>  </a:t>
            </a:r>
            <a:r>
              <a:rPr lang="pt-BR" sz="2400" u="sng">
                <a:solidFill>
                  <a:srgbClr val="FF0000"/>
                </a:solidFill>
              </a:rPr>
              <a:t>EXERCÍCIO EXTRA 01</a:t>
            </a:r>
            <a:r>
              <a:rPr lang="pt-BR"/>
              <a:t/>
            </a:r>
            <a:br>
              <a:rPr lang="pt-BR"/>
            </a:br>
            <a:endParaRPr 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64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64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4" grpId="0" autoUpdateAnimBg="0"/>
      <p:bldP spid="76493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ChangeArrowheads="1"/>
          </p:cNvSpPr>
          <p:nvPr/>
        </p:nvSpPr>
        <p:spPr bwMode="auto">
          <a:xfrm>
            <a:off x="1143000" y="6858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b="0" i="1">
                <a:solidFill>
                  <a:srgbClr val="FF3300"/>
                </a:solidFill>
                <a:latin typeface="Atlantic Inline" pitchFamily="82" charset="0"/>
              </a:rPr>
              <a:t>   Geometria espacial</a:t>
            </a:r>
          </a:p>
        </p:txBody>
      </p:sp>
      <p:sp>
        <p:nvSpPr>
          <p:cNvPr id="907267" name="Text Box 3"/>
          <p:cNvSpPr txBox="1">
            <a:spLocks noChangeArrowheads="1"/>
          </p:cNvSpPr>
          <p:nvPr/>
        </p:nvSpPr>
        <p:spPr bwMode="auto">
          <a:xfrm>
            <a:off x="1447800" y="1752600"/>
            <a:ext cx="647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Esta parte da matemática está relacionada </a:t>
            </a:r>
            <a:r>
              <a:rPr lang="pt-BR" sz="2000" u="sng"/>
              <a:t>principalmente</a:t>
            </a:r>
            <a:r>
              <a:rPr lang="pt-BR" sz="2000"/>
              <a:t>  ao cálculo de volumes dos sólidos</a:t>
            </a:r>
          </a:p>
        </p:txBody>
      </p:sp>
      <p:grpSp>
        <p:nvGrpSpPr>
          <p:cNvPr id="907268" name="Group 4"/>
          <p:cNvGrpSpPr>
            <a:grpSpLocks/>
          </p:cNvGrpSpPr>
          <p:nvPr/>
        </p:nvGrpSpPr>
        <p:grpSpPr bwMode="auto">
          <a:xfrm>
            <a:off x="4876800" y="3276600"/>
            <a:ext cx="1930400" cy="2057400"/>
            <a:chOff x="3984" y="2304"/>
            <a:chExt cx="1216" cy="1296"/>
          </a:xfrm>
        </p:grpSpPr>
        <p:sp>
          <p:nvSpPr>
            <p:cNvPr id="907269" name="AutoShape 5"/>
            <p:cNvSpPr>
              <a:spLocks noChangeArrowheads="1"/>
            </p:cNvSpPr>
            <p:nvPr/>
          </p:nvSpPr>
          <p:spPr bwMode="auto">
            <a:xfrm>
              <a:off x="3984" y="2304"/>
              <a:ext cx="912" cy="1296"/>
            </a:xfrm>
            <a:prstGeom prst="triangle">
              <a:avLst>
                <a:gd name="adj" fmla="val 5000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907270" name="Line 6"/>
            <p:cNvSpPr>
              <a:spLocks noChangeShapeType="1"/>
            </p:cNvSpPr>
            <p:nvPr/>
          </p:nvSpPr>
          <p:spPr bwMode="auto">
            <a:xfrm>
              <a:off x="4432" y="2312"/>
              <a:ext cx="768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907271" name="Line 7"/>
            <p:cNvSpPr>
              <a:spLocks noChangeShapeType="1"/>
            </p:cNvSpPr>
            <p:nvPr/>
          </p:nvSpPr>
          <p:spPr bwMode="auto">
            <a:xfrm flipH="1">
              <a:off x="4896" y="3119"/>
              <a:ext cx="28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grpSp>
        <p:nvGrpSpPr>
          <p:cNvPr id="907272" name="Group 8"/>
          <p:cNvGrpSpPr>
            <a:grpSpLocks/>
          </p:cNvGrpSpPr>
          <p:nvPr/>
        </p:nvGrpSpPr>
        <p:grpSpPr bwMode="auto">
          <a:xfrm>
            <a:off x="3048000" y="3124200"/>
            <a:ext cx="1524000" cy="2362200"/>
            <a:chOff x="2496" y="2160"/>
            <a:chExt cx="960" cy="1488"/>
          </a:xfrm>
        </p:grpSpPr>
        <p:sp>
          <p:nvSpPr>
            <p:cNvPr id="907273" name="AutoShape 9"/>
            <p:cNvSpPr>
              <a:spLocks noChangeArrowheads="1"/>
            </p:cNvSpPr>
            <p:nvPr/>
          </p:nvSpPr>
          <p:spPr bwMode="auto">
            <a:xfrm>
              <a:off x="2496" y="2160"/>
              <a:ext cx="960" cy="1488"/>
            </a:xfrm>
            <a:prstGeom prst="can">
              <a:avLst>
                <a:gd name="adj" fmla="val 38750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  <p:sp>
          <p:nvSpPr>
            <p:cNvPr id="907274" name="Line 10"/>
            <p:cNvSpPr>
              <a:spLocks noChangeShapeType="1"/>
            </p:cNvSpPr>
            <p:nvPr/>
          </p:nvSpPr>
          <p:spPr bwMode="auto">
            <a:xfrm>
              <a:off x="2536" y="2288"/>
              <a:ext cx="432" cy="4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  <p:sp>
        <p:nvSpPr>
          <p:cNvPr id="907275" name="AutoShape 11"/>
          <p:cNvSpPr>
            <a:spLocks noChangeArrowheads="1"/>
          </p:cNvSpPr>
          <p:nvPr/>
        </p:nvSpPr>
        <p:spPr bwMode="auto">
          <a:xfrm>
            <a:off x="1447800" y="3124200"/>
            <a:ext cx="1143000" cy="2286000"/>
          </a:xfrm>
          <a:prstGeom prst="cube">
            <a:avLst>
              <a:gd name="adj" fmla="val 25000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07276" name="Rectangle 12"/>
          <p:cNvSpPr>
            <a:spLocks noChangeArrowheads="1"/>
          </p:cNvSpPr>
          <p:nvPr/>
        </p:nvSpPr>
        <p:spPr bwMode="auto">
          <a:xfrm>
            <a:off x="4238625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907277" name="Picture 13" descr="http://www.nosachamos.com/educacao/matematica/cone.gif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2971800"/>
            <a:ext cx="2209800" cy="27082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349500"/>
            <a:ext cx="7620000" cy="2374900"/>
          </a:xfrm>
        </p:spPr>
        <p:txBody>
          <a:bodyPr/>
          <a:lstStyle/>
          <a:p>
            <a:r>
              <a:rPr lang="pt-BR" sz="2800" b="1">
                <a:solidFill>
                  <a:srgbClr val="FF0000"/>
                </a:solidFill>
                <a:latin typeface="Georgia" pitchFamily="18" charset="0"/>
              </a:rPr>
              <a:t> PRISMA</a:t>
            </a:r>
            <a:r>
              <a:rPr lang="pt-BR" sz="2800">
                <a:solidFill>
                  <a:srgbClr val="000000"/>
                </a:solidFill>
                <a:latin typeface="Georgia" pitchFamily="18" charset="0"/>
              </a:rPr>
              <a:t> </a:t>
            </a:r>
            <a:br>
              <a:rPr lang="pt-BR" sz="2800">
                <a:solidFill>
                  <a:srgbClr val="000000"/>
                </a:solidFill>
                <a:latin typeface="Georgia" pitchFamily="18" charset="0"/>
              </a:rPr>
            </a:br>
            <a:r>
              <a:rPr lang="pt-BR" sz="2800">
                <a:latin typeface="Arial Unicode MS" pitchFamily="34" charset="-128"/>
              </a:rPr>
              <a:t/>
            </a:r>
            <a:br>
              <a:rPr lang="pt-BR" sz="2800">
                <a:latin typeface="Arial Unicode MS" pitchFamily="34" charset="-128"/>
              </a:rPr>
            </a:br>
            <a:r>
              <a:rPr lang="pt-BR" sz="2800">
                <a:solidFill>
                  <a:srgbClr val="000000"/>
                </a:solidFill>
                <a:latin typeface="Georgia" pitchFamily="18" charset="0"/>
              </a:rPr>
              <a:t>Prisma é um sólido geométrico delimitado por</a:t>
            </a:r>
            <a:br>
              <a:rPr lang="pt-BR" sz="2800">
                <a:solidFill>
                  <a:srgbClr val="000000"/>
                </a:solidFill>
                <a:latin typeface="Georgia" pitchFamily="18" charset="0"/>
              </a:rPr>
            </a:br>
            <a:r>
              <a:rPr lang="pt-BR" sz="280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pt-BR" sz="2800">
                <a:solidFill>
                  <a:srgbClr val="0000FF"/>
                </a:solidFill>
                <a:latin typeface="Georgia" pitchFamily="18" charset="0"/>
              </a:rPr>
              <a:t>faces planas</a:t>
            </a:r>
            <a:r>
              <a:rPr lang="pt-BR" sz="2800">
                <a:solidFill>
                  <a:srgbClr val="000000"/>
                </a:solidFill>
                <a:latin typeface="Georgia" pitchFamily="18" charset="0"/>
              </a:rPr>
              <a:t>,</a:t>
            </a:r>
            <a:br>
              <a:rPr lang="pt-BR" sz="2800">
                <a:solidFill>
                  <a:srgbClr val="000000"/>
                </a:solidFill>
                <a:latin typeface="Georgia" pitchFamily="18" charset="0"/>
              </a:rPr>
            </a:br>
            <a:r>
              <a:rPr lang="pt-BR" sz="2800">
                <a:solidFill>
                  <a:srgbClr val="000000"/>
                </a:solidFill>
                <a:latin typeface="Georgia" pitchFamily="18" charset="0"/>
              </a:rPr>
              <a:t> no qual as bases se situam em </a:t>
            </a:r>
            <a:br>
              <a:rPr lang="pt-BR" sz="2800">
                <a:solidFill>
                  <a:srgbClr val="000000"/>
                </a:solidFill>
                <a:latin typeface="Georgia" pitchFamily="18" charset="0"/>
              </a:rPr>
            </a:br>
            <a:r>
              <a:rPr lang="pt-BR" sz="2800">
                <a:solidFill>
                  <a:srgbClr val="0000FF"/>
                </a:solidFill>
                <a:latin typeface="Georgia" pitchFamily="18" charset="0"/>
              </a:rPr>
              <a:t>planos paralelos</a:t>
            </a:r>
            <a:r>
              <a:rPr lang="pt-BR" sz="2800">
                <a:solidFill>
                  <a:srgbClr val="000000"/>
                </a:solidFill>
                <a:latin typeface="Georgia" pitchFamily="18" charset="0"/>
              </a:rPr>
              <a:t>. </a:t>
            </a:r>
            <a:br>
              <a:rPr lang="pt-BR" sz="2800">
                <a:solidFill>
                  <a:srgbClr val="000000"/>
                </a:solidFill>
                <a:latin typeface="Georgia" pitchFamily="18" charset="0"/>
              </a:rPr>
            </a:br>
            <a:r>
              <a:rPr lang="pt-BR" sz="2800">
                <a:solidFill>
                  <a:srgbClr val="000000"/>
                </a:solidFill>
                <a:latin typeface="Georgia" pitchFamily="18" charset="0"/>
              </a:rPr>
              <a:t>Quanto à </a:t>
            </a:r>
            <a:r>
              <a:rPr lang="pt-BR" sz="2800" i="1">
                <a:solidFill>
                  <a:srgbClr val="000000"/>
                </a:solidFill>
                <a:latin typeface="Georgia" pitchFamily="18" charset="0"/>
              </a:rPr>
              <a:t>inclinação</a:t>
            </a:r>
            <a:r>
              <a:rPr lang="pt-BR" sz="2800">
                <a:solidFill>
                  <a:srgbClr val="000000"/>
                </a:solidFill>
                <a:latin typeface="Georgia" pitchFamily="18" charset="0"/>
              </a:rPr>
              <a:t> das arestas laterais,</a:t>
            </a:r>
            <a:br>
              <a:rPr lang="pt-BR" sz="2800">
                <a:solidFill>
                  <a:srgbClr val="000000"/>
                </a:solidFill>
                <a:latin typeface="Georgia" pitchFamily="18" charset="0"/>
              </a:rPr>
            </a:br>
            <a:r>
              <a:rPr lang="pt-BR" sz="2800">
                <a:solidFill>
                  <a:srgbClr val="000000"/>
                </a:solidFill>
                <a:latin typeface="Georgia" pitchFamily="18" charset="0"/>
              </a:rPr>
              <a:t> os prismas podem ser </a:t>
            </a:r>
            <a:br>
              <a:rPr lang="pt-BR" sz="2800">
                <a:solidFill>
                  <a:srgbClr val="000000"/>
                </a:solidFill>
                <a:latin typeface="Georgia" pitchFamily="18" charset="0"/>
              </a:rPr>
            </a:br>
            <a:r>
              <a:rPr lang="pt-BR" sz="2800">
                <a:solidFill>
                  <a:srgbClr val="0000FF"/>
                </a:solidFill>
                <a:latin typeface="Georgia" pitchFamily="18" charset="0"/>
              </a:rPr>
              <a:t>retos </a:t>
            </a:r>
            <a:r>
              <a:rPr lang="pt-BR" sz="2800">
                <a:solidFill>
                  <a:srgbClr val="000000"/>
                </a:solidFill>
                <a:latin typeface="Georgia" pitchFamily="18" charset="0"/>
              </a:rPr>
              <a:t/>
            </a:r>
            <a:br>
              <a:rPr lang="pt-BR" sz="2800">
                <a:solidFill>
                  <a:srgbClr val="000000"/>
                </a:solidFill>
                <a:latin typeface="Georgia" pitchFamily="18" charset="0"/>
              </a:rPr>
            </a:br>
            <a:r>
              <a:rPr lang="pt-BR" sz="2800">
                <a:solidFill>
                  <a:srgbClr val="000000"/>
                </a:solidFill>
                <a:latin typeface="Georgia" pitchFamily="18" charset="0"/>
              </a:rPr>
              <a:t>ou </a:t>
            </a:r>
            <a:br>
              <a:rPr lang="pt-BR" sz="2800">
                <a:solidFill>
                  <a:srgbClr val="000000"/>
                </a:solidFill>
                <a:latin typeface="Georgia" pitchFamily="18" charset="0"/>
              </a:rPr>
            </a:br>
            <a:r>
              <a:rPr lang="pt-BR" sz="2800">
                <a:solidFill>
                  <a:srgbClr val="0000FF"/>
                </a:solidFill>
                <a:latin typeface="Georgia" pitchFamily="18" charset="0"/>
              </a:rPr>
              <a:t>oblíquos</a:t>
            </a:r>
            <a:r>
              <a:rPr lang="pt-BR" sz="2800">
                <a:solidFill>
                  <a:srgbClr val="000000"/>
                </a:solidFill>
                <a:latin typeface="Georgia" pitchFamily="18" charset="0"/>
              </a:rPr>
              <a:t>. </a:t>
            </a:r>
            <a:r>
              <a:rPr lang="pt-BR" sz="2800">
                <a:latin typeface="Arial Unicode MS" pitchFamily="34" charset="-128"/>
              </a:rPr>
              <a:t/>
            </a:r>
            <a:br>
              <a:rPr lang="pt-BR" sz="2800">
                <a:latin typeface="Arial Unicode MS" pitchFamily="34" charset="-128"/>
              </a:rPr>
            </a:br>
            <a:endParaRPr lang="pt-BR" sz="2800"/>
          </a:p>
        </p:txBody>
      </p:sp>
      <p:sp>
        <p:nvSpPr>
          <p:cNvPr id="908291" name="Rectangle 3"/>
          <p:cNvSpPr>
            <a:spLocks noChangeArrowheads="1"/>
          </p:cNvSpPr>
          <p:nvPr/>
        </p:nvSpPr>
        <p:spPr bwMode="auto">
          <a:xfrm>
            <a:off x="0" y="32131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08292" name="Rectangle 4"/>
          <p:cNvSpPr>
            <a:spLocks noChangeArrowheads="1"/>
          </p:cNvSpPr>
          <p:nvPr/>
        </p:nvSpPr>
        <p:spPr bwMode="auto">
          <a:xfrm>
            <a:off x="0" y="4162425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Text Box 2"/>
          <p:cNvSpPr txBox="1">
            <a:spLocks noChangeArrowheads="1"/>
          </p:cNvSpPr>
          <p:nvPr/>
        </p:nvSpPr>
        <p:spPr bwMode="auto">
          <a:xfrm>
            <a:off x="2743200" y="3048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NOMENCLATURA DO PRISMA</a:t>
            </a:r>
          </a:p>
        </p:txBody>
      </p:sp>
      <p:sp>
        <p:nvSpPr>
          <p:cNvPr id="909315" name="Text Box 3"/>
          <p:cNvSpPr txBox="1">
            <a:spLocks noChangeArrowheads="1"/>
          </p:cNvSpPr>
          <p:nvPr/>
        </p:nvSpPr>
        <p:spPr bwMode="auto">
          <a:xfrm>
            <a:off x="2743200" y="76200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0033CC"/>
                </a:solidFill>
              </a:rPr>
              <a:t>O nome do prisma depende de sua base</a:t>
            </a:r>
          </a:p>
        </p:txBody>
      </p:sp>
      <p:pic>
        <p:nvPicPr>
          <p:cNvPr id="909316" name="Picture 4" descr="http://www.geocities.com/geoespacial/prisma03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400800" y="2667000"/>
            <a:ext cx="1447800" cy="990600"/>
          </a:xfrm>
          <a:prstGeom prst="rect">
            <a:avLst/>
          </a:prstGeom>
          <a:noFill/>
        </p:spPr>
      </p:pic>
      <p:sp>
        <p:nvSpPr>
          <p:cNvPr id="909317" name="Rectangle 5"/>
          <p:cNvSpPr>
            <a:spLocks noChangeArrowheads="1"/>
          </p:cNvSpPr>
          <p:nvPr/>
        </p:nvSpPr>
        <p:spPr bwMode="auto">
          <a:xfrm>
            <a:off x="0" y="3122613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909318" name="Picture 6" descr="http://www.geocities.com/geoespacial/prisma01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591300" y="3886200"/>
            <a:ext cx="1409700" cy="990600"/>
          </a:xfrm>
          <a:prstGeom prst="rect">
            <a:avLst/>
          </a:prstGeom>
          <a:noFill/>
        </p:spPr>
      </p:pic>
      <p:pic>
        <p:nvPicPr>
          <p:cNvPr id="909319" name="Picture 7" descr="http://www.geocities.com/geoespacial/prisma04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410325" y="5181600"/>
            <a:ext cx="1438275" cy="1219200"/>
          </a:xfrm>
          <a:prstGeom prst="rect">
            <a:avLst/>
          </a:prstGeom>
          <a:noFill/>
        </p:spPr>
      </p:pic>
      <p:sp>
        <p:nvSpPr>
          <p:cNvPr id="909320" name="Rectangle 8"/>
          <p:cNvSpPr>
            <a:spLocks noChangeArrowheads="1"/>
          </p:cNvSpPr>
          <p:nvPr/>
        </p:nvSpPr>
        <p:spPr bwMode="auto">
          <a:xfrm>
            <a:off x="0" y="5681663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pSp>
        <p:nvGrpSpPr>
          <p:cNvPr id="909321" name="Group 9"/>
          <p:cNvGrpSpPr>
            <a:grpSpLocks/>
          </p:cNvGrpSpPr>
          <p:nvPr/>
        </p:nvGrpSpPr>
        <p:grpSpPr bwMode="auto">
          <a:xfrm>
            <a:off x="1447800" y="1219200"/>
            <a:ext cx="7086600" cy="5181600"/>
            <a:chOff x="-3" y="400"/>
            <a:chExt cx="2180" cy="1654"/>
          </a:xfrm>
        </p:grpSpPr>
        <p:grpSp>
          <p:nvGrpSpPr>
            <p:cNvPr id="909322" name="Group 10"/>
            <p:cNvGrpSpPr>
              <a:grpSpLocks/>
            </p:cNvGrpSpPr>
            <p:nvPr/>
          </p:nvGrpSpPr>
          <p:grpSpPr bwMode="auto">
            <a:xfrm>
              <a:off x="0" y="403"/>
              <a:ext cx="2174" cy="1648"/>
              <a:chOff x="0" y="403"/>
              <a:chExt cx="2174" cy="1648"/>
            </a:xfrm>
          </p:grpSpPr>
          <p:grpSp>
            <p:nvGrpSpPr>
              <p:cNvPr id="909323" name="Group 11"/>
              <p:cNvGrpSpPr>
                <a:grpSpLocks/>
              </p:cNvGrpSpPr>
              <p:nvPr/>
            </p:nvGrpSpPr>
            <p:grpSpPr bwMode="auto">
              <a:xfrm>
                <a:off x="0" y="403"/>
                <a:ext cx="720" cy="403"/>
                <a:chOff x="0" y="403"/>
                <a:chExt cx="720" cy="403"/>
              </a:xfrm>
            </p:grpSpPr>
            <p:sp>
              <p:nvSpPr>
                <p:cNvPr id="909324" name="Rectangle 12"/>
                <p:cNvSpPr>
                  <a:spLocks noChangeArrowheads="1"/>
                </p:cNvSpPr>
                <p:nvPr/>
              </p:nvSpPr>
              <p:spPr bwMode="auto">
                <a:xfrm>
                  <a:off x="6" y="409"/>
                  <a:ext cx="70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pt-BR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Prisma</a:t>
                  </a:r>
                </a:p>
                <a:p>
                  <a:pPr algn="ctr"/>
                  <a:endParaRPr lang="pt-BR" sz="2000" b="0">
                    <a:latin typeface="Times New Roman" pitchFamily="18" charset="0"/>
                  </a:endParaRPr>
                </a:p>
              </p:txBody>
            </p:sp>
            <p:sp>
              <p:nvSpPr>
                <p:cNvPr id="909325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72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909326" name="Group 14"/>
              <p:cNvGrpSpPr>
                <a:grpSpLocks/>
              </p:cNvGrpSpPr>
              <p:nvPr/>
            </p:nvGrpSpPr>
            <p:grpSpPr bwMode="auto">
              <a:xfrm>
                <a:off x="720" y="403"/>
                <a:ext cx="554" cy="403"/>
                <a:chOff x="720" y="403"/>
                <a:chExt cx="554" cy="403"/>
              </a:xfrm>
            </p:grpSpPr>
            <p:sp>
              <p:nvSpPr>
                <p:cNvPr id="909327" name="Rectangle 15"/>
                <p:cNvSpPr>
                  <a:spLocks noChangeArrowheads="1"/>
                </p:cNvSpPr>
                <p:nvPr/>
              </p:nvSpPr>
              <p:spPr bwMode="auto">
                <a:xfrm>
                  <a:off x="726" y="409"/>
                  <a:ext cx="542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pt-BR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Base</a:t>
                  </a:r>
                </a:p>
                <a:p>
                  <a:pPr algn="ctr"/>
                  <a:endParaRPr lang="pt-BR" sz="2000" b="0">
                    <a:latin typeface="Times New Roman" pitchFamily="18" charset="0"/>
                  </a:endParaRPr>
                </a:p>
              </p:txBody>
            </p:sp>
            <p:sp>
              <p:nvSpPr>
                <p:cNvPr id="909328" name="Rectangle 16"/>
                <p:cNvSpPr>
                  <a:spLocks noChangeArrowheads="1"/>
                </p:cNvSpPr>
                <p:nvPr/>
              </p:nvSpPr>
              <p:spPr bwMode="auto">
                <a:xfrm>
                  <a:off x="720" y="403"/>
                  <a:ext cx="55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909329" name="Group 17"/>
              <p:cNvGrpSpPr>
                <a:grpSpLocks/>
              </p:cNvGrpSpPr>
              <p:nvPr/>
            </p:nvGrpSpPr>
            <p:grpSpPr bwMode="auto">
              <a:xfrm>
                <a:off x="1274" y="403"/>
                <a:ext cx="900" cy="403"/>
                <a:chOff x="1274" y="403"/>
                <a:chExt cx="900" cy="403"/>
              </a:xfrm>
            </p:grpSpPr>
            <p:sp>
              <p:nvSpPr>
                <p:cNvPr id="909330" name="Rectangle 18"/>
                <p:cNvSpPr>
                  <a:spLocks noChangeArrowheads="1"/>
                </p:cNvSpPr>
                <p:nvPr/>
              </p:nvSpPr>
              <p:spPr bwMode="auto">
                <a:xfrm>
                  <a:off x="1280" y="409"/>
                  <a:ext cx="88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pt-BR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Esboço geométrico</a:t>
                  </a:r>
                </a:p>
                <a:p>
                  <a:pPr algn="ctr"/>
                  <a:endParaRPr lang="pt-BR" sz="2000" b="0">
                    <a:latin typeface="Times New Roman" pitchFamily="18" charset="0"/>
                  </a:endParaRPr>
                </a:p>
              </p:txBody>
            </p:sp>
            <p:sp>
              <p:nvSpPr>
                <p:cNvPr id="909331" name="Rectangle 19"/>
                <p:cNvSpPr>
                  <a:spLocks noChangeArrowheads="1"/>
                </p:cNvSpPr>
                <p:nvPr/>
              </p:nvSpPr>
              <p:spPr bwMode="auto">
                <a:xfrm>
                  <a:off x="1274" y="403"/>
                  <a:ext cx="9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909332" name="Group 20"/>
              <p:cNvGrpSpPr>
                <a:grpSpLocks/>
              </p:cNvGrpSpPr>
              <p:nvPr/>
            </p:nvGrpSpPr>
            <p:grpSpPr bwMode="auto">
              <a:xfrm>
                <a:off x="0" y="818"/>
                <a:ext cx="720" cy="403"/>
                <a:chOff x="0" y="818"/>
                <a:chExt cx="720" cy="403"/>
              </a:xfrm>
            </p:grpSpPr>
            <p:sp>
              <p:nvSpPr>
                <p:cNvPr id="909333" name="Rectangle 21"/>
                <p:cNvSpPr>
                  <a:spLocks noChangeArrowheads="1"/>
                </p:cNvSpPr>
                <p:nvPr/>
              </p:nvSpPr>
              <p:spPr bwMode="auto">
                <a:xfrm>
                  <a:off x="6" y="824"/>
                  <a:ext cx="70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pt-BR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Triangular</a:t>
                  </a:r>
                </a:p>
                <a:p>
                  <a:pPr algn="ctr"/>
                  <a:endParaRPr lang="pt-BR" sz="2000" b="0">
                    <a:latin typeface="Times New Roman" pitchFamily="18" charset="0"/>
                  </a:endParaRPr>
                </a:p>
              </p:txBody>
            </p:sp>
            <p:sp>
              <p:nvSpPr>
                <p:cNvPr id="909334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818"/>
                  <a:ext cx="72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909335" name="Group 23"/>
              <p:cNvGrpSpPr>
                <a:grpSpLocks/>
              </p:cNvGrpSpPr>
              <p:nvPr/>
            </p:nvGrpSpPr>
            <p:grpSpPr bwMode="auto">
              <a:xfrm>
                <a:off x="720" y="818"/>
                <a:ext cx="554" cy="403"/>
                <a:chOff x="720" y="818"/>
                <a:chExt cx="554" cy="403"/>
              </a:xfrm>
            </p:grpSpPr>
            <p:sp>
              <p:nvSpPr>
                <p:cNvPr id="909336" name="Rectangle 24"/>
                <p:cNvSpPr>
                  <a:spLocks noChangeArrowheads="1"/>
                </p:cNvSpPr>
                <p:nvPr/>
              </p:nvSpPr>
              <p:spPr bwMode="auto">
                <a:xfrm>
                  <a:off x="726" y="824"/>
                  <a:ext cx="542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pt-BR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triângulo</a:t>
                  </a:r>
                </a:p>
                <a:p>
                  <a:pPr algn="ctr"/>
                  <a:endParaRPr lang="pt-BR" sz="2000" b="0">
                    <a:latin typeface="Times New Roman" pitchFamily="18" charset="0"/>
                  </a:endParaRPr>
                </a:p>
              </p:txBody>
            </p:sp>
            <p:sp>
              <p:nvSpPr>
                <p:cNvPr id="909337" name="Rectangle 25"/>
                <p:cNvSpPr>
                  <a:spLocks noChangeArrowheads="1"/>
                </p:cNvSpPr>
                <p:nvPr/>
              </p:nvSpPr>
              <p:spPr bwMode="auto">
                <a:xfrm>
                  <a:off x="720" y="818"/>
                  <a:ext cx="55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909338" name="Group 26"/>
              <p:cNvGrpSpPr>
                <a:grpSpLocks/>
              </p:cNvGrpSpPr>
              <p:nvPr/>
            </p:nvGrpSpPr>
            <p:grpSpPr bwMode="auto">
              <a:xfrm>
                <a:off x="1274" y="818"/>
                <a:ext cx="900" cy="403"/>
                <a:chOff x="1274" y="818"/>
                <a:chExt cx="900" cy="403"/>
              </a:xfrm>
            </p:grpSpPr>
            <p:sp>
              <p:nvSpPr>
                <p:cNvPr id="909339" name="Rectangle 27"/>
                <p:cNvSpPr>
                  <a:spLocks noChangeArrowheads="1"/>
                </p:cNvSpPr>
                <p:nvPr/>
              </p:nvSpPr>
              <p:spPr bwMode="auto">
                <a:xfrm>
                  <a:off x="1280" y="824"/>
                  <a:ext cx="88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909340" name="Rectangle 28"/>
                <p:cNvSpPr>
                  <a:spLocks noChangeArrowheads="1"/>
                </p:cNvSpPr>
                <p:nvPr/>
              </p:nvSpPr>
              <p:spPr bwMode="auto">
                <a:xfrm>
                  <a:off x="1274" y="818"/>
                  <a:ext cx="9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909341" name="Group 29"/>
              <p:cNvGrpSpPr>
                <a:grpSpLocks/>
              </p:cNvGrpSpPr>
              <p:nvPr/>
            </p:nvGrpSpPr>
            <p:grpSpPr bwMode="auto">
              <a:xfrm>
                <a:off x="0" y="1233"/>
                <a:ext cx="720" cy="403"/>
                <a:chOff x="0" y="1233"/>
                <a:chExt cx="720" cy="403"/>
              </a:xfrm>
            </p:grpSpPr>
            <p:sp>
              <p:nvSpPr>
                <p:cNvPr id="909342" name="Rectangle 30"/>
                <p:cNvSpPr>
                  <a:spLocks noChangeArrowheads="1"/>
                </p:cNvSpPr>
                <p:nvPr/>
              </p:nvSpPr>
              <p:spPr bwMode="auto">
                <a:xfrm>
                  <a:off x="6" y="1239"/>
                  <a:ext cx="70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pt-BR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Quadrangular</a:t>
                  </a:r>
                </a:p>
                <a:p>
                  <a:pPr algn="ctr"/>
                  <a:endParaRPr lang="pt-BR" sz="2000" b="0">
                    <a:latin typeface="Times New Roman" pitchFamily="18" charset="0"/>
                  </a:endParaRPr>
                </a:p>
              </p:txBody>
            </p:sp>
            <p:sp>
              <p:nvSpPr>
                <p:cNvPr id="909343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233"/>
                  <a:ext cx="72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909344" name="Group 32"/>
              <p:cNvGrpSpPr>
                <a:grpSpLocks/>
              </p:cNvGrpSpPr>
              <p:nvPr/>
            </p:nvGrpSpPr>
            <p:grpSpPr bwMode="auto">
              <a:xfrm>
                <a:off x="720" y="1233"/>
                <a:ext cx="554" cy="403"/>
                <a:chOff x="720" y="1233"/>
                <a:chExt cx="554" cy="403"/>
              </a:xfrm>
            </p:grpSpPr>
            <p:sp>
              <p:nvSpPr>
                <p:cNvPr id="909345" name="Rectangle 33"/>
                <p:cNvSpPr>
                  <a:spLocks noChangeArrowheads="1"/>
                </p:cNvSpPr>
                <p:nvPr/>
              </p:nvSpPr>
              <p:spPr bwMode="auto">
                <a:xfrm>
                  <a:off x="726" y="1239"/>
                  <a:ext cx="542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pt-BR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quadrado</a:t>
                  </a:r>
                </a:p>
                <a:p>
                  <a:pPr algn="ctr"/>
                  <a:endParaRPr lang="pt-BR" sz="2000" b="0">
                    <a:latin typeface="Times New Roman" pitchFamily="18" charset="0"/>
                  </a:endParaRPr>
                </a:p>
              </p:txBody>
            </p:sp>
            <p:sp>
              <p:nvSpPr>
                <p:cNvPr id="909346" name="Rectangle 34"/>
                <p:cNvSpPr>
                  <a:spLocks noChangeArrowheads="1"/>
                </p:cNvSpPr>
                <p:nvPr/>
              </p:nvSpPr>
              <p:spPr bwMode="auto">
                <a:xfrm>
                  <a:off x="720" y="1233"/>
                  <a:ext cx="55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909347" name="Group 35"/>
              <p:cNvGrpSpPr>
                <a:grpSpLocks/>
              </p:cNvGrpSpPr>
              <p:nvPr/>
            </p:nvGrpSpPr>
            <p:grpSpPr bwMode="auto">
              <a:xfrm>
                <a:off x="1274" y="1233"/>
                <a:ext cx="900" cy="403"/>
                <a:chOff x="1274" y="1233"/>
                <a:chExt cx="900" cy="403"/>
              </a:xfrm>
            </p:grpSpPr>
            <p:sp>
              <p:nvSpPr>
                <p:cNvPr id="909348" name="Rectangle 36"/>
                <p:cNvSpPr>
                  <a:spLocks noChangeArrowheads="1"/>
                </p:cNvSpPr>
                <p:nvPr/>
              </p:nvSpPr>
              <p:spPr bwMode="auto">
                <a:xfrm>
                  <a:off x="1280" y="1239"/>
                  <a:ext cx="88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909349" name="Rectangle 37"/>
                <p:cNvSpPr>
                  <a:spLocks noChangeArrowheads="1"/>
                </p:cNvSpPr>
                <p:nvPr/>
              </p:nvSpPr>
              <p:spPr bwMode="auto">
                <a:xfrm>
                  <a:off x="1274" y="1233"/>
                  <a:ext cx="9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909350" name="Group 38"/>
              <p:cNvGrpSpPr>
                <a:grpSpLocks/>
              </p:cNvGrpSpPr>
              <p:nvPr/>
            </p:nvGrpSpPr>
            <p:grpSpPr bwMode="auto">
              <a:xfrm>
                <a:off x="0" y="1648"/>
                <a:ext cx="720" cy="403"/>
                <a:chOff x="0" y="1648"/>
                <a:chExt cx="720" cy="403"/>
              </a:xfrm>
            </p:grpSpPr>
            <p:sp>
              <p:nvSpPr>
                <p:cNvPr id="909351" name="Rectangle 39"/>
                <p:cNvSpPr>
                  <a:spLocks noChangeArrowheads="1"/>
                </p:cNvSpPr>
                <p:nvPr/>
              </p:nvSpPr>
              <p:spPr bwMode="auto">
                <a:xfrm>
                  <a:off x="6" y="1654"/>
                  <a:ext cx="70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pt-BR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Pentagonal</a:t>
                  </a:r>
                </a:p>
                <a:p>
                  <a:pPr algn="ctr"/>
                  <a:endParaRPr lang="pt-BR" sz="2000" b="0">
                    <a:latin typeface="Times New Roman" pitchFamily="18" charset="0"/>
                  </a:endParaRPr>
                </a:p>
              </p:txBody>
            </p:sp>
            <p:sp>
              <p:nvSpPr>
                <p:cNvPr id="909352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1648"/>
                  <a:ext cx="72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909353" name="Group 41"/>
              <p:cNvGrpSpPr>
                <a:grpSpLocks/>
              </p:cNvGrpSpPr>
              <p:nvPr/>
            </p:nvGrpSpPr>
            <p:grpSpPr bwMode="auto">
              <a:xfrm>
                <a:off x="720" y="1648"/>
                <a:ext cx="554" cy="403"/>
                <a:chOff x="720" y="1648"/>
                <a:chExt cx="554" cy="403"/>
              </a:xfrm>
            </p:grpSpPr>
            <p:sp>
              <p:nvSpPr>
                <p:cNvPr id="909354" name="Rectangle 42"/>
                <p:cNvSpPr>
                  <a:spLocks noChangeArrowheads="1"/>
                </p:cNvSpPr>
                <p:nvPr/>
              </p:nvSpPr>
              <p:spPr bwMode="auto">
                <a:xfrm>
                  <a:off x="726" y="1654"/>
                  <a:ext cx="542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ctr" eaLnBrk="1" hangingPunct="1"/>
                  <a:r>
                    <a:rPr lang="pt-BR" sz="20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pentágono</a:t>
                  </a:r>
                </a:p>
                <a:p>
                  <a:pPr algn="ctr"/>
                  <a:endParaRPr lang="pt-BR" sz="2000" b="0">
                    <a:latin typeface="Times New Roman" pitchFamily="18" charset="0"/>
                  </a:endParaRPr>
                </a:p>
              </p:txBody>
            </p:sp>
            <p:sp>
              <p:nvSpPr>
                <p:cNvPr id="909355" name="Rectangle 43"/>
                <p:cNvSpPr>
                  <a:spLocks noChangeArrowheads="1"/>
                </p:cNvSpPr>
                <p:nvPr/>
              </p:nvSpPr>
              <p:spPr bwMode="auto">
                <a:xfrm>
                  <a:off x="720" y="1648"/>
                  <a:ext cx="55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909356" name="Group 44"/>
              <p:cNvGrpSpPr>
                <a:grpSpLocks/>
              </p:cNvGrpSpPr>
              <p:nvPr/>
            </p:nvGrpSpPr>
            <p:grpSpPr bwMode="auto">
              <a:xfrm>
                <a:off x="1274" y="1648"/>
                <a:ext cx="900" cy="403"/>
                <a:chOff x="1274" y="1648"/>
                <a:chExt cx="900" cy="403"/>
              </a:xfrm>
            </p:grpSpPr>
            <p:sp>
              <p:nvSpPr>
                <p:cNvPr id="909357" name="Rectangle 45"/>
                <p:cNvSpPr>
                  <a:spLocks noChangeArrowheads="1"/>
                </p:cNvSpPr>
                <p:nvPr/>
              </p:nvSpPr>
              <p:spPr bwMode="auto">
                <a:xfrm>
                  <a:off x="1280" y="1654"/>
                  <a:ext cx="888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909358" name="Rectangle 46"/>
                <p:cNvSpPr>
                  <a:spLocks noChangeArrowheads="1"/>
                </p:cNvSpPr>
                <p:nvPr/>
              </p:nvSpPr>
              <p:spPr bwMode="auto">
                <a:xfrm>
                  <a:off x="1274" y="1648"/>
                  <a:ext cx="90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pt-BR"/>
                </a:p>
              </p:txBody>
            </p:sp>
          </p:grpSp>
        </p:grpSp>
        <p:sp>
          <p:nvSpPr>
            <p:cNvPr id="909359" name="Rectangle 47"/>
            <p:cNvSpPr>
              <a:spLocks noChangeArrowheads="1"/>
            </p:cNvSpPr>
            <p:nvPr/>
          </p:nvSpPr>
          <p:spPr bwMode="auto">
            <a:xfrm>
              <a:off x="-3" y="400"/>
              <a:ext cx="2180" cy="165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242" name="Picture 2" descr="testando 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</p:spPr>
      </p:pic>
      <p:sp>
        <p:nvSpPr>
          <p:cNvPr id="906243" name="Text Box 3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286000" y="3048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pt-BR">
                <a:solidFill>
                  <a:srgbClr val="FCEEE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CONHEÇA HIDROLÂNDIA - UIBAÍ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AutoShape 2"/>
          <p:cNvSpPr>
            <a:spLocks noChangeArrowheads="1"/>
          </p:cNvSpPr>
          <p:nvPr/>
        </p:nvSpPr>
        <p:spPr bwMode="auto">
          <a:xfrm>
            <a:off x="1600200" y="3429000"/>
            <a:ext cx="1143000" cy="2286000"/>
          </a:xfrm>
          <a:prstGeom prst="cube">
            <a:avLst>
              <a:gd name="adj" fmla="val 25000"/>
            </a:avLst>
          </a:prstGeom>
          <a:solidFill>
            <a:srgbClr val="3366FF">
              <a:alpha val="50000"/>
            </a:srgb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10339" name="Text Box 3"/>
          <p:cNvSpPr txBox="1">
            <a:spLocks noChangeArrowheads="1"/>
          </p:cNvSpPr>
          <p:nvPr/>
        </p:nvSpPr>
        <p:spPr bwMode="auto">
          <a:xfrm>
            <a:off x="2209800" y="4572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/>
              <a:t>Vamos por partes:</a:t>
            </a:r>
          </a:p>
        </p:txBody>
      </p:sp>
      <p:sp>
        <p:nvSpPr>
          <p:cNvPr id="910340" name="Text Box 4"/>
          <p:cNvSpPr txBox="1">
            <a:spLocks noChangeArrowheads="1"/>
          </p:cNvSpPr>
          <p:nvPr/>
        </p:nvSpPr>
        <p:spPr bwMode="auto">
          <a:xfrm>
            <a:off x="1320800" y="1079500"/>
            <a:ext cx="7010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rgbClr val="0000FF"/>
                </a:solidFill>
              </a:rPr>
              <a:t>PRISMA - </a:t>
            </a:r>
            <a:r>
              <a:rPr lang="pt-BR" sz="2800"/>
              <a:t>è um sólido geométrico que tem bases paralelas e faces laterais retangulares</a:t>
            </a:r>
          </a:p>
        </p:txBody>
      </p:sp>
      <p:grpSp>
        <p:nvGrpSpPr>
          <p:cNvPr id="910341" name="Group 5"/>
          <p:cNvGrpSpPr>
            <a:grpSpLocks/>
          </p:cNvGrpSpPr>
          <p:nvPr/>
        </p:nvGrpSpPr>
        <p:grpSpPr bwMode="auto">
          <a:xfrm>
            <a:off x="2514600" y="3733800"/>
            <a:ext cx="3200400" cy="1066800"/>
            <a:chOff x="1584" y="2304"/>
            <a:chExt cx="1632" cy="576"/>
          </a:xfrm>
        </p:grpSpPr>
        <p:sp>
          <p:nvSpPr>
            <p:cNvPr id="910342" name="Line 6"/>
            <p:cNvSpPr>
              <a:spLocks noChangeShapeType="1"/>
            </p:cNvSpPr>
            <p:nvPr/>
          </p:nvSpPr>
          <p:spPr bwMode="auto">
            <a:xfrm flipH="1">
              <a:off x="1584" y="2400"/>
              <a:ext cx="76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910343" name="Text Box 7"/>
            <p:cNvSpPr txBox="1">
              <a:spLocks noChangeArrowheads="1"/>
            </p:cNvSpPr>
            <p:nvPr/>
          </p:nvSpPr>
          <p:spPr bwMode="auto">
            <a:xfrm>
              <a:off x="2448" y="2304"/>
              <a:ext cx="768" cy="165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     Face lateral</a:t>
              </a:r>
            </a:p>
          </p:txBody>
        </p:sp>
      </p:grpSp>
      <p:grpSp>
        <p:nvGrpSpPr>
          <p:cNvPr id="910344" name="Group 8"/>
          <p:cNvGrpSpPr>
            <a:grpSpLocks/>
          </p:cNvGrpSpPr>
          <p:nvPr/>
        </p:nvGrpSpPr>
        <p:grpSpPr bwMode="auto">
          <a:xfrm>
            <a:off x="2743200" y="4267200"/>
            <a:ext cx="3124200" cy="914400"/>
            <a:chOff x="1728" y="2592"/>
            <a:chExt cx="1776" cy="576"/>
          </a:xfrm>
        </p:grpSpPr>
        <p:sp>
          <p:nvSpPr>
            <p:cNvPr id="910345" name="Line 9"/>
            <p:cNvSpPr>
              <a:spLocks noChangeShapeType="1"/>
            </p:cNvSpPr>
            <p:nvPr/>
          </p:nvSpPr>
          <p:spPr bwMode="auto">
            <a:xfrm flipH="1">
              <a:off x="1728" y="2688"/>
              <a:ext cx="76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910346" name="Text Box 10"/>
            <p:cNvSpPr txBox="1">
              <a:spLocks noChangeArrowheads="1"/>
            </p:cNvSpPr>
            <p:nvPr/>
          </p:nvSpPr>
          <p:spPr bwMode="auto">
            <a:xfrm>
              <a:off x="2592" y="2592"/>
              <a:ext cx="912" cy="19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      Aresta lateral</a:t>
              </a:r>
            </a:p>
          </p:txBody>
        </p:sp>
      </p:grpSp>
      <p:grpSp>
        <p:nvGrpSpPr>
          <p:cNvPr id="910347" name="Group 11"/>
          <p:cNvGrpSpPr>
            <a:grpSpLocks/>
          </p:cNvGrpSpPr>
          <p:nvPr/>
        </p:nvGrpSpPr>
        <p:grpSpPr bwMode="auto">
          <a:xfrm>
            <a:off x="2286000" y="3182938"/>
            <a:ext cx="2590800" cy="322262"/>
            <a:chOff x="1392" y="1728"/>
            <a:chExt cx="1344" cy="528"/>
          </a:xfrm>
        </p:grpSpPr>
        <p:sp>
          <p:nvSpPr>
            <p:cNvPr id="910348" name="Line 12"/>
            <p:cNvSpPr>
              <a:spLocks noChangeShapeType="1"/>
            </p:cNvSpPr>
            <p:nvPr/>
          </p:nvSpPr>
          <p:spPr bwMode="auto">
            <a:xfrm flipH="1">
              <a:off x="1392" y="1776"/>
              <a:ext cx="768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pt-BR"/>
            </a:p>
          </p:txBody>
        </p:sp>
        <p:sp>
          <p:nvSpPr>
            <p:cNvPr id="910349" name="Text Box 13"/>
            <p:cNvSpPr txBox="1">
              <a:spLocks noChangeArrowheads="1"/>
            </p:cNvSpPr>
            <p:nvPr/>
          </p:nvSpPr>
          <p:spPr bwMode="auto">
            <a:xfrm>
              <a:off x="2208" y="1728"/>
              <a:ext cx="528" cy="49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/>
                <a:t>        Base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0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0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0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62" name="Group 2"/>
          <p:cNvGraphicFramePr>
            <a:graphicFrameLocks noGrp="1"/>
          </p:cNvGraphicFramePr>
          <p:nvPr/>
        </p:nvGraphicFramePr>
        <p:xfrm>
          <a:off x="1524000" y="2133600"/>
          <a:ext cx="7086600" cy="4064000"/>
        </p:xfrm>
        <a:graphic>
          <a:graphicData uri="http://schemas.openxmlformats.org/drawingml/2006/table">
            <a:tbl>
              <a:tblPr/>
              <a:tblGrid>
                <a:gridCol w="2133600"/>
                <a:gridCol w="2819400"/>
                <a:gridCol w="2133600"/>
              </a:tblGrid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Bases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regiões poligonais congruentes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Altura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distância entre as bases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Arestas laterais paralelas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mesmas medidas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Faces laterais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paralelogramos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</a:rPr>
                        <a:t>Prisma reto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/>
                      </a:r>
                      <a:b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</a:b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As arestas laterais têm o mesmo comprimento.</a:t>
                      </a:r>
                      <a:b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</a:b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As arestas laterais são perpendiculares ao plano da base.</a:t>
                      </a:r>
                      <a:b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</a:b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As faces laterais são retangulares. 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Prisma oblíquo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</a:b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As arestas laterais têm o mesmo comprimento.</a:t>
                      </a:r>
                      <a:b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</a:b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As arestas laterais são oblíquas ao plano da base.</a:t>
                      </a:r>
                      <a:b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</a:b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As faces laterais não são retangulares.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377" name="Rectangle 17"/>
          <p:cNvSpPr>
            <a:spLocks noChangeArrowheads="1"/>
          </p:cNvSpPr>
          <p:nvPr/>
        </p:nvSpPr>
        <p:spPr bwMode="auto">
          <a:xfrm>
            <a:off x="3819525" y="2571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11378" name="Rectangle 18"/>
          <p:cNvSpPr>
            <a:spLocks noChangeArrowheads="1"/>
          </p:cNvSpPr>
          <p:nvPr/>
        </p:nvSpPr>
        <p:spPr bwMode="auto">
          <a:xfrm>
            <a:off x="3686175" y="256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pSp>
        <p:nvGrpSpPr>
          <p:cNvPr id="911379" name="Group 19"/>
          <p:cNvGrpSpPr>
            <a:grpSpLocks/>
          </p:cNvGrpSpPr>
          <p:nvPr/>
        </p:nvGrpSpPr>
        <p:grpSpPr bwMode="auto">
          <a:xfrm>
            <a:off x="1752600" y="2184400"/>
            <a:ext cx="6705600" cy="2006600"/>
            <a:chOff x="1104" y="1376"/>
            <a:chExt cx="4224" cy="1264"/>
          </a:xfrm>
        </p:grpSpPr>
        <p:pic>
          <p:nvPicPr>
            <p:cNvPr id="911380" name="Picture 20" descr="http://pessoal.sercomtel.com.br/matematica/gespac/prisma/prisma06.gif"/>
            <p:cNvPicPr>
              <a:picLocks noChangeAspect="1" noChangeArrowheads="1"/>
            </p:cNvPicPr>
            <p:nvPr/>
          </p:nvPicPr>
          <p:blipFill>
            <a:blip r:embed="rId2" r:link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04" y="1392"/>
              <a:ext cx="1095" cy="1248"/>
            </a:xfrm>
            <a:prstGeom prst="rect">
              <a:avLst/>
            </a:prstGeom>
            <a:noFill/>
          </p:spPr>
        </p:pic>
        <p:pic>
          <p:nvPicPr>
            <p:cNvPr id="911381" name="Picture 21" descr="http://pessoal.sercomtel.com.br/matematica/gespac/prisma/prisma07.gif"/>
            <p:cNvPicPr>
              <a:picLocks noChangeAspect="1" noChangeArrowheads="1"/>
            </p:cNvPicPr>
            <p:nvPr/>
          </p:nvPicPr>
          <p:blipFill>
            <a:blip r:embed="rId4" r:link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8" y="1376"/>
              <a:ext cx="1200" cy="1168"/>
            </a:xfrm>
            <a:prstGeom prst="rect">
              <a:avLst/>
            </a:prstGeom>
            <a:noFill/>
          </p:spPr>
        </p:pic>
      </p:grpSp>
      <p:sp>
        <p:nvSpPr>
          <p:cNvPr id="911382" name="Rectangle 22"/>
          <p:cNvSpPr>
            <a:spLocks noChangeArrowheads="1"/>
          </p:cNvSpPr>
          <p:nvPr/>
        </p:nvSpPr>
        <p:spPr bwMode="auto">
          <a:xfrm>
            <a:off x="1143000" y="304800"/>
            <a:ext cx="7467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1600">
                <a:solidFill>
                  <a:srgbClr val="FF0000"/>
                </a:solidFill>
                <a:latin typeface="Georgia" pitchFamily="18" charset="0"/>
              </a:rPr>
              <a:t>                                                                   PRISMA</a:t>
            </a:r>
            <a:r>
              <a:rPr lang="pt-BR" sz="1600" b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pt-BR" sz="1600" b="0">
                <a:solidFill>
                  <a:schemeClr val="tx2"/>
                </a:solidFill>
                <a:latin typeface="Arial Unicode MS" pitchFamily="34" charset="-128"/>
              </a:rPr>
              <a:t/>
            </a:r>
            <a:br>
              <a:rPr lang="pt-BR" sz="1600" b="0">
                <a:solidFill>
                  <a:schemeClr val="tx2"/>
                </a:solidFill>
                <a:latin typeface="Arial Unicode MS" pitchFamily="34" charset="-128"/>
              </a:rPr>
            </a:br>
            <a:r>
              <a:rPr lang="pt-BR" sz="1600" b="0">
                <a:solidFill>
                  <a:srgbClr val="000000"/>
                </a:solidFill>
                <a:latin typeface="Georgia" pitchFamily="18" charset="0"/>
              </a:rPr>
              <a:t>Prisma é um sólido geométrico delimitado por faces planas, no qual as bases se situam em planos paralelos. Quanto à </a:t>
            </a:r>
            <a:r>
              <a:rPr lang="pt-BR" sz="1600" b="0" i="1">
                <a:solidFill>
                  <a:srgbClr val="000000"/>
                </a:solidFill>
                <a:latin typeface="Georgia" pitchFamily="18" charset="0"/>
              </a:rPr>
              <a:t>inclinação</a:t>
            </a:r>
            <a:r>
              <a:rPr lang="pt-BR" sz="1600" b="0">
                <a:solidFill>
                  <a:srgbClr val="000000"/>
                </a:solidFill>
                <a:latin typeface="Georgia" pitchFamily="18" charset="0"/>
              </a:rPr>
              <a:t> das arestas laterais, os prismas podem ser retos ou oblíquos. </a:t>
            </a:r>
            <a:r>
              <a:rPr lang="pt-BR" sz="1600" b="0">
                <a:solidFill>
                  <a:schemeClr val="tx2"/>
                </a:solidFill>
                <a:latin typeface="Arial Unicode MS" pitchFamily="34" charset="-128"/>
              </a:rPr>
              <a:t/>
            </a:r>
            <a:br>
              <a:rPr lang="pt-BR" sz="1600" b="0">
                <a:solidFill>
                  <a:schemeClr val="tx2"/>
                </a:solidFill>
                <a:latin typeface="Arial Unicode MS" pitchFamily="34" charset="-128"/>
              </a:rPr>
            </a:br>
            <a:endParaRPr lang="pt-BR" sz="1600" b="0">
              <a:solidFill>
                <a:schemeClr val="tx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Text Box 2"/>
          <p:cNvSpPr txBox="1">
            <a:spLocks noChangeArrowheads="1"/>
          </p:cNvSpPr>
          <p:nvPr/>
        </p:nvSpPr>
        <p:spPr bwMode="auto">
          <a:xfrm>
            <a:off x="1676400" y="8382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/>
              <a:t>ÁREA LATERAL DO PRISMA SL</a:t>
            </a:r>
          </a:p>
        </p:txBody>
      </p:sp>
      <p:sp>
        <p:nvSpPr>
          <p:cNvPr id="912387" name="AutoShape 3"/>
          <p:cNvSpPr>
            <a:spLocks noChangeArrowheads="1"/>
          </p:cNvSpPr>
          <p:nvPr/>
        </p:nvSpPr>
        <p:spPr bwMode="auto">
          <a:xfrm>
            <a:off x="2133600" y="1676400"/>
            <a:ext cx="1143000" cy="2286000"/>
          </a:xfrm>
          <a:prstGeom prst="cube">
            <a:avLst>
              <a:gd name="adj" fmla="val 25000"/>
            </a:avLst>
          </a:prstGeom>
          <a:solidFill>
            <a:srgbClr val="3366FF">
              <a:alpha val="50000"/>
            </a:srgb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912388" name="Group 4"/>
          <p:cNvGrpSpPr>
            <a:grpSpLocks/>
          </p:cNvGrpSpPr>
          <p:nvPr/>
        </p:nvGrpSpPr>
        <p:grpSpPr bwMode="auto">
          <a:xfrm>
            <a:off x="4800600" y="1295400"/>
            <a:ext cx="2832100" cy="2965450"/>
            <a:chOff x="2784" y="1320"/>
            <a:chExt cx="1784" cy="1868"/>
          </a:xfrm>
        </p:grpSpPr>
        <p:grpSp>
          <p:nvGrpSpPr>
            <p:cNvPr id="912389" name="Group 5"/>
            <p:cNvGrpSpPr>
              <a:grpSpLocks/>
            </p:cNvGrpSpPr>
            <p:nvPr/>
          </p:nvGrpSpPr>
          <p:grpSpPr bwMode="auto">
            <a:xfrm>
              <a:off x="2784" y="1320"/>
              <a:ext cx="1680" cy="1680"/>
              <a:chOff x="2400" y="1344"/>
              <a:chExt cx="1680" cy="1680"/>
            </a:xfrm>
          </p:grpSpPr>
          <p:sp>
            <p:nvSpPr>
              <p:cNvPr id="912390" name="Rectangle 6"/>
              <p:cNvSpPr>
                <a:spLocks noChangeArrowheads="1"/>
              </p:cNvSpPr>
              <p:nvPr/>
            </p:nvSpPr>
            <p:spPr bwMode="auto">
              <a:xfrm rot="-8164">
                <a:off x="2400" y="1728"/>
                <a:ext cx="480" cy="1296"/>
              </a:xfrm>
              <a:prstGeom prst="rect">
                <a:avLst/>
              </a:prstGeom>
              <a:solidFill>
                <a:srgbClr val="CCFFFF">
                  <a:alpha val="5000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912391" name="Line 7"/>
              <p:cNvSpPr>
                <a:spLocks noChangeShapeType="1"/>
              </p:cNvSpPr>
              <p:nvPr/>
            </p:nvSpPr>
            <p:spPr bwMode="auto">
              <a:xfrm flipV="1">
                <a:off x="2891" y="1539"/>
                <a:ext cx="33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912392" name="Line 8"/>
              <p:cNvSpPr>
                <a:spLocks noChangeShapeType="1"/>
              </p:cNvSpPr>
              <p:nvPr/>
            </p:nvSpPr>
            <p:spPr bwMode="auto">
              <a:xfrm flipV="1">
                <a:off x="2878" y="2832"/>
                <a:ext cx="392" cy="1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912393" name="Rectangle 9"/>
              <p:cNvSpPr>
                <a:spLocks noChangeArrowheads="1"/>
              </p:cNvSpPr>
              <p:nvPr/>
            </p:nvSpPr>
            <p:spPr bwMode="auto">
              <a:xfrm rot="-8164">
                <a:off x="3240" y="1536"/>
                <a:ext cx="480" cy="1296"/>
              </a:xfrm>
              <a:prstGeom prst="rect">
                <a:avLst/>
              </a:prstGeom>
              <a:solidFill>
                <a:srgbClr val="CCFFFF">
                  <a:alpha val="50000"/>
                </a:srgb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912394" name="Line 10"/>
              <p:cNvSpPr>
                <a:spLocks noChangeShapeType="1"/>
              </p:cNvSpPr>
              <p:nvPr/>
            </p:nvSpPr>
            <p:spPr bwMode="auto">
              <a:xfrm flipV="1">
                <a:off x="3735" y="2634"/>
                <a:ext cx="336" cy="19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912395" name="Line 11"/>
              <p:cNvSpPr>
                <a:spLocks noChangeShapeType="1"/>
              </p:cNvSpPr>
              <p:nvPr/>
            </p:nvSpPr>
            <p:spPr bwMode="auto">
              <a:xfrm flipV="1">
                <a:off x="3728" y="1350"/>
                <a:ext cx="336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912396" name="Line 12"/>
              <p:cNvSpPr>
                <a:spLocks noChangeShapeType="1"/>
              </p:cNvSpPr>
              <p:nvPr/>
            </p:nvSpPr>
            <p:spPr bwMode="auto">
              <a:xfrm>
                <a:off x="4080" y="1344"/>
                <a:ext cx="0" cy="12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912397" name="Text Box 13"/>
            <p:cNvSpPr txBox="1">
              <a:spLocks noChangeArrowheads="1"/>
            </p:cNvSpPr>
            <p:nvPr/>
          </p:nvSpPr>
          <p:spPr bwMode="auto">
            <a:xfrm>
              <a:off x="2928" y="29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6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912398" name="Text Box 14"/>
            <p:cNvSpPr txBox="1">
              <a:spLocks noChangeArrowheads="1"/>
            </p:cNvSpPr>
            <p:nvPr/>
          </p:nvSpPr>
          <p:spPr bwMode="auto">
            <a:xfrm>
              <a:off x="3456" y="28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12399" name="Text Box 15"/>
            <p:cNvSpPr txBox="1">
              <a:spLocks noChangeArrowheads="1"/>
            </p:cNvSpPr>
            <p:nvPr/>
          </p:nvSpPr>
          <p:spPr bwMode="auto">
            <a:xfrm>
              <a:off x="3792" y="278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912400" name="Text Box 16"/>
            <p:cNvSpPr txBox="1">
              <a:spLocks noChangeArrowheads="1"/>
            </p:cNvSpPr>
            <p:nvPr/>
          </p:nvSpPr>
          <p:spPr bwMode="auto">
            <a:xfrm>
              <a:off x="4280" y="2688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912401" name="Text Box 17"/>
          <p:cNvSpPr txBox="1">
            <a:spLocks noChangeArrowheads="1"/>
          </p:cNvSpPr>
          <p:nvPr/>
        </p:nvSpPr>
        <p:spPr bwMode="auto">
          <a:xfrm>
            <a:off x="4953000" y="4281488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SL = ( a + b +c +d ) h</a:t>
            </a:r>
          </a:p>
        </p:txBody>
      </p:sp>
      <p:sp>
        <p:nvSpPr>
          <p:cNvPr id="912402" name="Text Box 18"/>
          <p:cNvSpPr txBox="1">
            <a:spLocks noChangeArrowheads="1"/>
          </p:cNvSpPr>
          <p:nvPr/>
        </p:nvSpPr>
        <p:spPr bwMode="auto">
          <a:xfrm>
            <a:off x="1447800" y="48006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0033CC"/>
                </a:solidFill>
              </a:rPr>
              <a:t>De uma forma geral : SL = P. h</a:t>
            </a:r>
          </a:p>
        </p:txBody>
      </p:sp>
      <p:sp>
        <p:nvSpPr>
          <p:cNvPr id="912403" name="Text Box 19"/>
          <p:cNvSpPr txBox="1">
            <a:spLocks noChangeArrowheads="1"/>
          </p:cNvSpPr>
          <p:nvPr/>
        </p:nvSpPr>
        <p:spPr bwMode="auto">
          <a:xfrm>
            <a:off x="1447800" y="53340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Onde </a:t>
            </a:r>
            <a:r>
              <a:rPr lang="pt-BR" sz="1800">
                <a:solidFill>
                  <a:srgbClr val="FF0000"/>
                </a:solidFill>
              </a:rPr>
              <a:t>P</a:t>
            </a:r>
            <a:r>
              <a:rPr lang="pt-BR" sz="1800"/>
              <a:t> = perímetro da base e </a:t>
            </a:r>
            <a:r>
              <a:rPr lang="pt-BR" sz="1800">
                <a:solidFill>
                  <a:srgbClr val="FF0000"/>
                </a:solidFill>
              </a:rPr>
              <a:t>h</a:t>
            </a:r>
            <a:r>
              <a:rPr lang="pt-BR" sz="1800"/>
              <a:t> = altura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2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401" grpId="0" autoUpdateAnimBg="0"/>
      <p:bldP spid="912402" grpId="0" autoUpdateAnimBg="0"/>
      <p:bldP spid="91240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 descr="seca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52400"/>
            <a:ext cx="16192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3411" name="Picture 3" descr="prisma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1095375"/>
            <a:ext cx="43053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3412" name="Picture 4" descr="http://www.geocities.com/geoespacial/prisma05.gif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733800" y="4648200"/>
            <a:ext cx="1876425" cy="1095375"/>
          </a:xfrm>
          <a:prstGeom prst="rect">
            <a:avLst/>
          </a:prstGeom>
          <a:noFill/>
        </p:spPr>
      </p:pic>
      <p:sp>
        <p:nvSpPr>
          <p:cNvPr id="913413" name="Rectangle 5"/>
          <p:cNvSpPr>
            <a:spLocks noChangeArrowheads="1"/>
          </p:cNvSpPr>
          <p:nvPr/>
        </p:nvSpPr>
        <p:spPr bwMode="auto">
          <a:xfrm>
            <a:off x="1849438" y="3478213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13414" name="Rectangle 6"/>
          <p:cNvSpPr>
            <a:spLocks noChangeArrowheads="1"/>
          </p:cNvSpPr>
          <p:nvPr/>
        </p:nvSpPr>
        <p:spPr bwMode="auto">
          <a:xfrm>
            <a:off x="180975" y="355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13415" name="Rectangle 7"/>
          <p:cNvSpPr>
            <a:spLocks noChangeArrowheads="1"/>
          </p:cNvSpPr>
          <p:nvPr/>
        </p:nvSpPr>
        <p:spPr bwMode="auto">
          <a:xfrm>
            <a:off x="1143000" y="3276600"/>
            <a:ext cx="22860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pt-BR" sz="1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Seção transversal</a:t>
            </a:r>
            <a:r>
              <a:rPr lang="pt-BR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t-BR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 a região poligonal obtida pela interseção do prisma com um plano paralelo às bases, sendo que esta região poligonal é congruente a cada uma das bases. </a:t>
            </a:r>
            <a:endParaRPr lang="pt-BR" sz="1800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t-BR" sz="1800" b="0">
              <a:latin typeface="Times New Roman" pitchFamily="18" charset="0"/>
            </a:endParaRPr>
          </a:p>
        </p:txBody>
      </p:sp>
      <p:sp>
        <p:nvSpPr>
          <p:cNvPr id="913416" name="Rectangle 8"/>
          <p:cNvSpPr>
            <a:spLocks noChangeArrowheads="1"/>
          </p:cNvSpPr>
          <p:nvPr/>
        </p:nvSpPr>
        <p:spPr bwMode="auto">
          <a:xfrm>
            <a:off x="4038600" y="304800"/>
            <a:ext cx="3352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pt-BR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ÁREA TOTAL  ( St )</a:t>
            </a:r>
            <a:r>
              <a:rPr lang="pt-B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t-B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 a soma da área das duas bases mais a área lateral  </a:t>
            </a:r>
          </a:p>
          <a:p>
            <a:pPr algn="l" eaLnBrk="1" hangingPunct="1"/>
            <a:r>
              <a:rPr lang="pt-B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 = 2 Sb + S L</a:t>
            </a:r>
            <a:endParaRPr lang="pt-BR" sz="2000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t-BR" sz="2000" b="0">
              <a:latin typeface="Times New Roman" pitchFamily="18" charset="0"/>
            </a:endParaRPr>
          </a:p>
        </p:txBody>
      </p:sp>
      <p:sp>
        <p:nvSpPr>
          <p:cNvPr id="913417" name="Rectangle 9"/>
          <p:cNvSpPr>
            <a:spLocks noChangeArrowheads="1"/>
          </p:cNvSpPr>
          <p:nvPr/>
        </p:nvSpPr>
        <p:spPr bwMode="auto">
          <a:xfrm>
            <a:off x="5791200" y="4419600"/>
            <a:ext cx="3352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pt-BR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VOLUME  ( v )</a:t>
            </a:r>
            <a:r>
              <a:rPr lang="pt-B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t-B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 o produto  da área da  base pela altura do prisma  </a:t>
            </a:r>
          </a:p>
          <a:p>
            <a:pPr algn="l" eaLnBrk="1" hangingPunct="1"/>
            <a:r>
              <a:rPr lang="pt-B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 Sb .h</a:t>
            </a:r>
            <a:endParaRPr lang="pt-BR" sz="2000" b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t-BR" sz="2000" b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15459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15460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15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260350"/>
            <a:ext cx="3527425" cy="669925"/>
          </a:xfrm>
          <a:prstGeom prst="rect">
            <a:avLst/>
          </a:prstGeom>
          <a:noFill/>
        </p:spPr>
      </p:pic>
      <p:graphicFrame>
        <p:nvGraphicFramePr>
          <p:cNvPr id="915463" name="Object 7"/>
          <p:cNvGraphicFramePr>
            <a:graphicFrameLocks noChangeAspect="1"/>
          </p:cNvGraphicFramePr>
          <p:nvPr/>
        </p:nvGraphicFramePr>
        <p:xfrm>
          <a:off x="250825" y="1139825"/>
          <a:ext cx="8713788" cy="5168900"/>
        </p:xfrm>
        <a:graphic>
          <a:graphicData uri="http://schemas.openxmlformats.org/presentationml/2006/ole">
            <p:oleObj spid="_x0000_s915463" name="Imagem de bitmap" r:id="rId5" imgW="8685714" imgH="4610744" progId="PBrush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39011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39012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39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1230313"/>
            <a:ext cx="8642350" cy="5319712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390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33375"/>
            <a:ext cx="3527425" cy="669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16483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16484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16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33375"/>
            <a:ext cx="3527425" cy="669925"/>
          </a:xfrm>
          <a:prstGeom prst="rect">
            <a:avLst/>
          </a:prstGeom>
          <a:noFill/>
        </p:spPr>
      </p:pic>
      <p:pic>
        <p:nvPicPr>
          <p:cNvPr id="916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204913"/>
            <a:ext cx="8496300" cy="5353050"/>
          </a:xfrm>
          <a:prstGeom prst="rect">
            <a:avLst/>
          </a:prstGeom>
          <a:noFill/>
          <a:ln w="57150" cmpd="thickThin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17507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17508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17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333375"/>
            <a:ext cx="3527425" cy="66992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17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3" y="1241425"/>
            <a:ext cx="8569325" cy="52339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53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18531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18532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18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7650"/>
            <a:ext cx="8642350" cy="63436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1955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1955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1955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2000"/>
          </a:blip>
          <a:srcRect/>
          <a:stretch>
            <a:fillRect/>
          </a:stretch>
        </p:blipFill>
        <p:spPr bwMode="auto">
          <a:xfrm>
            <a:off x="1619250" y="1268413"/>
            <a:ext cx="5976938" cy="5319712"/>
          </a:xfrm>
          <a:prstGeom prst="rect">
            <a:avLst/>
          </a:prstGeom>
          <a:noFill/>
        </p:spPr>
      </p:pic>
      <p:pic>
        <p:nvPicPr>
          <p:cNvPr id="919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60350"/>
            <a:ext cx="7775575" cy="8763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7" dist="17961" dir="13500000">
              <a:srgbClr val="747474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633" y="201046"/>
            <a:ext cx="8662375" cy="652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20579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0580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20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8496300" cy="633730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920582" name="Group 6"/>
          <p:cNvGrpSpPr>
            <a:grpSpLocks/>
          </p:cNvGrpSpPr>
          <p:nvPr/>
        </p:nvGrpSpPr>
        <p:grpSpPr bwMode="auto">
          <a:xfrm>
            <a:off x="6516688" y="4005263"/>
            <a:ext cx="1944687" cy="2232025"/>
            <a:chOff x="4150" y="2750"/>
            <a:chExt cx="1225" cy="1406"/>
          </a:xfrm>
        </p:grpSpPr>
        <p:sp>
          <p:nvSpPr>
            <p:cNvPr id="920583" name="Text Box 7"/>
            <p:cNvSpPr txBox="1">
              <a:spLocks noChangeArrowheads="1"/>
            </p:cNvSpPr>
            <p:nvPr/>
          </p:nvSpPr>
          <p:spPr bwMode="auto">
            <a:xfrm>
              <a:off x="4150" y="3203"/>
              <a:ext cx="1225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indent="-254000" algn="ctr">
                <a:spcBef>
                  <a:spcPct val="50000"/>
                </a:spcBef>
                <a:tabLst>
                  <a:tab pos="254000" algn="l"/>
                </a:tabLst>
              </a:pPr>
              <a:r>
                <a:rPr lang="pt-BR">
                  <a:solidFill>
                    <a:srgbClr val="FF3300"/>
                  </a:solidFill>
                </a:rPr>
                <a:t> A</a:t>
              </a:r>
              <a:r>
                <a:rPr lang="pt-BR" baseline="-25000">
                  <a:solidFill>
                    <a:srgbClr val="FF3300"/>
                  </a:solidFill>
                </a:rPr>
                <a:t>T </a:t>
              </a:r>
              <a:r>
                <a:rPr lang="pt-BR">
                  <a:solidFill>
                    <a:srgbClr val="FF3300"/>
                  </a:solidFill>
                </a:rPr>
                <a:t>= Área total</a:t>
              </a:r>
            </a:p>
            <a:p>
              <a:pPr indent="-254000" algn="ctr">
                <a:spcBef>
                  <a:spcPct val="50000"/>
                </a:spcBef>
                <a:tabLst>
                  <a:tab pos="254000" algn="l"/>
                </a:tabLst>
              </a:pPr>
              <a:r>
                <a:rPr lang="pt-BR">
                  <a:solidFill>
                    <a:srgbClr val="FF3300"/>
                  </a:solidFill>
                </a:rPr>
                <a:t>V = Volume</a:t>
              </a:r>
            </a:p>
            <a:p>
              <a:pPr indent="-254000" algn="ctr">
                <a:spcBef>
                  <a:spcPct val="50000"/>
                </a:spcBef>
                <a:tabLst>
                  <a:tab pos="254000" algn="l"/>
                </a:tabLst>
              </a:pPr>
              <a:r>
                <a:rPr lang="pt-BR">
                  <a:solidFill>
                    <a:srgbClr val="FF3300"/>
                  </a:solidFill>
                </a:rPr>
                <a:t>D diagonal</a:t>
              </a:r>
              <a:r>
                <a:rPr lang="pt-BR">
                  <a:solidFill>
                    <a:srgbClr val="000099"/>
                  </a:solidFill>
                </a:rPr>
                <a:t> </a:t>
              </a:r>
            </a:p>
          </p:txBody>
        </p:sp>
        <p:grpSp>
          <p:nvGrpSpPr>
            <p:cNvPr id="920584" name="Group 8"/>
            <p:cNvGrpSpPr>
              <a:grpSpLocks/>
            </p:cNvGrpSpPr>
            <p:nvPr/>
          </p:nvGrpSpPr>
          <p:grpSpPr bwMode="auto">
            <a:xfrm>
              <a:off x="4150" y="2750"/>
              <a:ext cx="1088" cy="1406"/>
              <a:chOff x="3888" y="1440"/>
              <a:chExt cx="1536" cy="2400"/>
            </a:xfrm>
          </p:grpSpPr>
          <p:sp>
            <p:nvSpPr>
              <p:cNvPr id="920585" name="AutoShape 9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1536" cy="2400"/>
              </a:xfrm>
              <a:prstGeom prst="plaque">
                <a:avLst>
                  <a:gd name="adj" fmla="val 16667"/>
                </a:avLst>
              </a:prstGeom>
              <a:solidFill>
                <a:srgbClr val="66FF99">
                  <a:alpha val="3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920586" name="Text Box 10"/>
              <p:cNvSpPr txBox="1">
                <a:spLocks noChangeArrowheads="1"/>
              </p:cNvSpPr>
              <p:nvPr/>
            </p:nvSpPr>
            <p:spPr bwMode="auto">
              <a:xfrm>
                <a:off x="4368" y="1631"/>
                <a:ext cx="768" cy="394"/>
              </a:xfrm>
              <a:prstGeom prst="rect">
                <a:avLst/>
              </a:prstGeom>
              <a:solidFill>
                <a:srgbClr val="66FF99">
                  <a:alpha val="3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1800"/>
                  <a:t>Onde:</a:t>
                </a: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ChangeArrowheads="1"/>
          </p:cNvSpPr>
          <p:nvPr/>
        </p:nvSpPr>
        <p:spPr bwMode="auto">
          <a:xfrm>
            <a:off x="1066800" y="4572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2400">
                <a:solidFill>
                  <a:srgbClr val="FF0000"/>
                </a:solidFill>
                <a:latin typeface="Georgia" pitchFamily="18" charset="0"/>
              </a:rPr>
              <a:t>                                       CILINDRO</a:t>
            </a:r>
            <a:r>
              <a:rPr lang="pt-BR" sz="2400" b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pt-BR" sz="2000" b="0">
                <a:solidFill>
                  <a:schemeClr val="tx2"/>
                </a:solidFill>
                <a:latin typeface="Arial Unicode MS" pitchFamily="34" charset="-128"/>
              </a:rPr>
              <a:t/>
            </a:r>
            <a:br>
              <a:rPr lang="pt-BR" sz="2000" b="0">
                <a:solidFill>
                  <a:schemeClr val="tx2"/>
                </a:solidFill>
                <a:latin typeface="Arial Unicode MS" pitchFamily="34" charset="-128"/>
              </a:rPr>
            </a:br>
            <a:endParaRPr lang="pt-BR" sz="2000" b="0">
              <a:solidFill>
                <a:schemeClr val="tx2"/>
              </a:solidFill>
              <a:latin typeface="Arial Unicode MS" pitchFamily="34" charset="-128"/>
            </a:endParaRPr>
          </a:p>
        </p:txBody>
      </p:sp>
      <p:pic>
        <p:nvPicPr>
          <p:cNvPr id="921603" name="Picture 3" descr="panel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7025" y="3352800"/>
            <a:ext cx="2162175" cy="1222375"/>
          </a:xfrm>
          <a:prstGeom prst="rect">
            <a:avLst/>
          </a:prstGeom>
          <a:noFill/>
        </p:spPr>
      </p:pic>
      <p:sp>
        <p:nvSpPr>
          <p:cNvPr id="921604" name="Rectangle 4"/>
          <p:cNvSpPr>
            <a:spLocks noChangeArrowheads="1"/>
          </p:cNvSpPr>
          <p:nvPr/>
        </p:nvSpPr>
        <p:spPr bwMode="auto">
          <a:xfrm>
            <a:off x="1066800" y="990600"/>
            <a:ext cx="7543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pt-BR" sz="20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conceito de cilindro é muito importante. Nas cozinhas encontramos aplicações intensas do uso de cilindros. Nas construções, observamos caixas d'água, ferramentas, objetos, vasos de plantas, todos eles com formas cilíndricas. </a:t>
            </a:r>
            <a:endParaRPr lang="pt-BR" sz="2000" b="0">
              <a:latin typeface="Times New Roman" pitchFamily="18" charset="0"/>
            </a:endParaRPr>
          </a:p>
        </p:txBody>
      </p:sp>
      <p:sp>
        <p:nvSpPr>
          <p:cNvPr id="921605" name="Rectangle 5"/>
          <p:cNvSpPr>
            <a:spLocks noChangeArrowheads="1"/>
          </p:cNvSpPr>
          <p:nvPr/>
        </p:nvSpPr>
        <p:spPr bwMode="auto">
          <a:xfrm>
            <a:off x="1066800" y="2286000"/>
            <a:ext cx="792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pt-BR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Aplicações práticas</a:t>
            </a:r>
            <a:r>
              <a:rPr lang="pt-B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Os cilindros abaixo recomendam alguma aplicação importante em sua vida? </a:t>
            </a:r>
            <a:endParaRPr lang="pt-BR" sz="2000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t-BR" sz="2000" b="0">
              <a:latin typeface="Times New Roman" pitchFamily="18" charset="0"/>
            </a:endParaRPr>
          </a:p>
        </p:txBody>
      </p:sp>
      <p:sp>
        <p:nvSpPr>
          <p:cNvPr id="921606" name="Rectangle 6"/>
          <p:cNvSpPr>
            <a:spLocks noChangeArrowheads="1"/>
          </p:cNvSpPr>
          <p:nvPr/>
        </p:nvSpPr>
        <p:spPr bwMode="auto">
          <a:xfrm>
            <a:off x="3895725" y="282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921607" name="Picture 7" descr="http://www.geocities.com/geoespacial/oleo.jpg"/>
          <p:cNvPicPr>
            <a:picLocks noChangeAspect="1" noChangeArrowheads="1"/>
          </p:cNvPicPr>
          <p:nvPr/>
        </p:nvPicPr>
        <p:blipFill>
          <a:blip r:embed="rId3" r:link="rId4" cstate="print">
            <a:clrChange>
              <a:clrFrom>
                <a:srgbClr val="FFFFF4"/>
              </a:clrFrom>
              <a:clrTo>
                <a:srgbClr val="FFFF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276600"/>
            <a:ext cx="1657350" cy="1482725"/>
          </a:xfrm>
          <a:prstGeom prst="rect">
            <a:avLst/>
          </a:prstGeom>
          <a:noFill/>
        </p:spPr>
      </p:pic>
      <p:sp>
        <p:nvSpPr>
          <p:cNvPr id="921608" name="Rectangle 8"/>
          <p:cNvSpPr>
            <a:spLocks noChangeArrowheads="1"/>
          </p:cNvSpPr>
          <p:nvPr/>
        </p:nvSpPr>
        <p:spPr bwMode="auto">
          <a:xfrm>
            <a:off x="3690938" y="282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921609" name="Picture 9" descr="http://www.geocities.com/geoespacial/sardinha.jpg"/>
          <p:cNvPicPr>
            <a:picLocks noChangeAspect="1" noChangeArrowheads="1"/>
          </p:cNvPicPr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352800"/>
            <a:ext cx="2066925" cy="1419225"/>
          </a:xfrm>
          <a:prstGeom prst="rect">
            <a:avLst/>
          </a:prstGeom>
          <a:noFill/>
        </p:spPr>
      </p:pic>
      <p:sp>
        <p:nvSpPr>
          <p:cNvPr id="921610" name="Rectangle 10"/>
          <p:cNvSpPr>
            <a:spLocks noChangeArrowheads="1"/>
          </p:cNvSpPr>
          <p:nvPr/>
        </p:nvSpPr>
        <p:spPr bwMode="auto">
          <a:xfrm>
            <a:off x="4043363" y="2824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921611" name="Picture 11" descr="http://www.geocities.com/geoespacial/guarana.jpg"/>
          <p:cNvPicPr>
            <a:picLocks noChangeAspect="1" noChangeArrowheads="1"/>
          </p:cNvPicPr>
          <p:nvPr/>
        </p:nvPicPr>
        <p:blipFill>
          <a:blip r:embed="rId7" r:link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276600"/>
            <a:ext cx="1398588" cy="16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2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629" name="Rectangle 5"/>
          <p:cNvSpPr>
            <a:spLocks noChangeArrowheads="1"/>
          </p:cNvSpPr>
          <p:nvPr/>
        </p:nvSpPr>
        <p:spPr bwMode="auto">
          <a:xfrm>
            <a:off x="107950" y="115888"/>
            <a:ext cx="1944688" cy="503237"/>
          </a:xfrm>
          <a:prstGeom prst="rect">
            <a:avLst/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922630" name="Rectangle 6"/>
          <p:cNvSpPr>
            <a:spLocks noChangeArrowheads="1"/>
          </p:cNvSpPr>
          <p:nvPr/>
        </p:nvSpPr>
        <p:spPr bwMode="auto">
          <a:xfrm>
            <a:off x="50800" y="50800"/>
            <a:ext cx="8893175" cy="836613"/>
          </a:xfrm>
          <a:prstGeom prst="rect">
            <a:avLst/>
          </a:prstGeom>
          <a:solidFill>
            <a:srgbClr val="2716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22631" name="Text Box 7"/>
          <p:cNvSpPr txBox="1">
            <a:spLocks noChangeArrowheads="1"/>
          </p:cNvSpPr>
          <p:nvPr/>
        </p:nvSpPr>
        <p:spPr bwMode="auto">
          <a:xfrm>
            <a:off x="971550" y="247650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400" b="0">
                <a:solidFill>
                  <a:srgbClr val="A9D454"/>
                </a:solidFill>
                <a:latin typeface="Arial Black" pitchFamily="34" charset="0"/>
              </a:rPr>
              <a:t>GEOMETRIA   ESPACIAL  -  CILINDRO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19400"/>
            <a:ext cx="7620000" cy="1143000"/>
          </a:xfrm>
        </p:spPr>
        <p:txBody>
          <a:bodyPr/>
          <a:lstStyle/>
          <a:p>
            <a:pPr algn="l"/>
            <a:r>
              <a:rPr lang="pt-BR" sz="1800">
                <a:solidFill>
                  <a:srgbClr val="000000"/>
                </a:solidFill>
                <a:cs typeface="Times New Roman" pitchFamily="18" charset="0"/>
              </a:rPr>
              <a:t>Num cilindro, podemos identificar vários elementos: </a:t>
            </a:r>
            <a:br>
              <a:rPr lang="pt-BR" sz="1800">
                <a:solidFill>
                  <a:srgbClr val="000000"/>
                </a:solidFill>
                <a:cs typeface="Times New Roman" pitchFamily="18" charset="0"/>
              </a:rPr>
            </a:br>
            <a:r>
              <a:rPr lang="pt-BR" sz="1800" b="1">
                <a:solidFill>
                  <a:srgbClr val="0000FF"/>
                </a:solidFill>
              </a:rPr>
              <a:t>Base</a:t>
            </a:r>
            <a:r>
              <a:rPr lang="pt-BR" sz="1800"/>
              <a:t/>
            </a:r>
            <a:br>
              <a:rPr lang="pt-BR" sz="1800"/>
            </a:br>
            <a:r>
              <a:rPr lang="pt-BR" sz="1800"/>
              <a:t>É a região plana contendo a curva diretriz e todo o seu interior. Num cilindro existem duas bases. </a:t>
            </a:r>
            <a:br>
              <a:rPr lang="pt-BR" sz="1800"/>
            </a:br>
            <a:r>
              <a:rPr lang="pt-BR" sz="1800" b="1">
                <a:solidFill>
                  <a:srgbClr val="0000FF"/>
                </a:solidFill>
              </a:rPr>
              <a:t>Eixo</a:t>
            </a:r>
            <a:r>
              <a:rPr lang="pt-BR" sz="1800"/>
              <a:t/>
            </a:r>
            <a:br>
              <a:rPr lang="pt-BR" sz="1800"/>
            </a:br>
            <a:r>
              <a:rPr lang="pt-BR" sz="1800"/>
              <a:t>É o segmento de reta que liga os centros das bases do "cilindro". </a:t>
            </a:r>
            <a:br>
              <a:rPr lang="pt-BR" sz="1800"/>
            </a:br>
            <a:r>
              <a:rPr lang="pt-BR" sz="1800" b="1">
                <a:solidFill>
                  <a:srgbClr val="0000FF"/>
                </a:solidFill>
              </a:rPr>
              <a:t>Altura</a:t>
            </a:r>
            <a:r>
              <a:rPr lang="pt-BR" sz="1800"/>
              <a:t/>
            </a:r>
            <a:br>
              <a:rPr lang="pt-BR" sz="1800"/>
            </a:br>
            <a:r>
              <a:rPr lang="pt-BR" sz="1800"/>
              <a:t>A altura de um cilindro é a distância entre os dois planos paralelos que contêm as bases do "cilindro". </a:t>
            </a:r>
            <a:br>
              <a:rPr lang="pt-BR" sz="1800"/>
            </a:br>
            <a:r>
              <a:rPr lang="pt-BR" sz="1800"/>
              <a:t>. </a:t>
            </a:r>
            <a:br>
              <a:rPr lang="pt-BR" sz="1800"/>
            </a:br>
            <a:r>
              <a:rPr lang="pt-BR" sz="1800" b="1">
                <a:solidFill>
                  <a:srgbClr val="0000FF"/>
                </a:solidFill>
              </a:rPr>
              <a:t>Área lateral</a:t>
            </a:r>
            <a:r>
              <a:rPr lang="pt-BR" sz="1800"/>
              <a:t/>
            </a:r>
            <a:br>
              <a:rPr lang="pt-BR" sz="1800"/>
            </a:br>
            <a:r>
              <a:rPr lang="pt-BR" sz="1800"/>
              <a:t>É a medida da superfície lateral do cilindro. </a:t>
            </a:r>
            <a:br>
              <a:rPr lang="pt-BR" sz="1800"/>
            </a:br>
            <a:r>
              <a:rPr lang="pt-BR" sz="1800" b="1">
                <a:solidFill>
                  <a:srgbClr val="0000FF"/>
                </a:solidFill>
              </a:rPr>
              <a:t>Área total</a:t>
            </a:r>
            <a:r>
              <a:rPr lang="pt-BR" sz="1800"/>
              <a:t/>
            </a:r>
            <a:br>
              <a:rPr lang="pt-BR" sz="1800"/>
            </a:br>
            <a:r>
              <a:rPr lang="pt-BR" sz="1800"/>
              <a:t>É a medida da superfície total do cilindro. </a:t>
            </a:r>
            <a:br>
              <a:rPr lang="pt-BR" sz="1800"/>
            </a:br>
            <a:r>
              <a:rPr lang="pt-BR" sz="1800" b="1">
                <a:solidFill>
                  <a:srgbClr val="0000FF"/>
                </a:solidFill>
              </a:rPr>
              <a:t>Seção meridiana de um cilindro</a:t>
            </a:r>
            <a:r>
              <a:rPr lang="pt-BR" sz="1800"/>
              <a:t> </a:t>
            </a:r>
            <a:br>
              <a:rPr lang="pt-BR" sz="1800"/>
            </a:br>
            <a:r>
              <a:rPr lang="pt-BR" sz="1800"/>
              <a:t>É uma região poligonal obtida pela interseção de um plano vertical que passa pelo centro do cilindro com o cilindro. </a:t>
            </a:r>
            <a:br>
              <a:rPr lang="pt-BR" sz="1800"/>
            </a:br>
            <a:endParaRPr lang="pt-BR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246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46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24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66788"/>
            <a:ext cx="8496300" cy="5630862"/>
          </a:xfrm>
          <a:prstGeom prst="rect">
            <a:avLst/>
          </a:prstGeom>
          <a:noFill/>
        </p:spPr>
      </p:pic>
      <p:sp>
        <p:nvSpPr>
          <p:cNvPr id="924678" name="Rectangle 6"/>
          <p:cNvSpPr>
            <a:spLocks noChangeArrowheads="1"/>
          </p:cNvSpPr>
          <p:nvPr/>
        </p:nvSpPr>
        <p:spPr bwMode="auto">
          <a:xfrm>
            <a:off x="2627313" y="188913"/>
            <a:ext cx="3240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b="0" i="1">
                <a:solidFill>
                  <a:srgbClr val="311CD0"/>
                </a:solidFill>
                <a:latin typeface="Atlantic Inline" pitchFamily="82" charset="0"/>
              </a:rPr>
              <a:t>   </a:t>
            </a:r>
            <a:r>
              <a:rPr lang="pt-BR" sz="4000" i="1">
                <a:solidFill>
                  <a:srgbClr val="311CD0"/>
                </a:solidFill>
                <a:latin typeface="Atlantic Inline" pitchFamily="82" charset="0"/>
              </a:rPr>
              <a:t>Pirâmides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25699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5700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25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17488"/>
            <a:ext cx="8629650" cy="64404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26723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6724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26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92150"/>
            <a:ext cx="8642350" cy="5159375"/>
          </a:xfrm>
          <a:prstGeom prst="rect">
            <a:avLst/>
          </a:prstGeom>
          <a:noFill/>
        </p:spPr>
      </p:pic>
      <p:sp>
        <p:nvSpPr>
          <p:cNvPr id="926726" name="Rectangle 6"/>
          <p:cNvSpPr>
            <a:spLocks noChangeArrowheads="1"/>
          </p:cNvSpPr>
          <p:nvPr/>
        </p:nvSpPr>
        <p:spPr bwMode="auto">
          <a:xfrm>
            <a:off x="395288" y="850900"/>
            <a:ext cx="8280400" cy="64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27747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7748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27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76250"/>
            <a:ext cx="8424862" cy="50038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28771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28772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28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19188"/>
            <a:ext cx="8542338" cy="5334000"/>
          </a:xfrm>
          <a:prstGeom prst="rect">
            <a:avLst/>
          </a:prstGeom>
          <a:noFill/>
        </p:spPr>
      </p:pic>
      <p:sp>
        <p:nvSpPr>
          <p:cNvPr id="928774" name="Rectangle 6"/>
          <p:cNvSpPr>
            <a:spLocks noChangeArrowheads="1"/>
          </p:cNvSpPr>
          <p:nvPr/>
        </p:nvSpPr>
        <p:spPr bwMode="auto">
          <a:xfrm>
            <a:off x="2124075" y="260350"/>
            <a:ext cx="583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b="0" i="1">
                <a:solidFill>
                  <a:srgbClr val="FF3300"/>
                </a:solidFill>
                <a:latin typeface="Atlantic Inline" pitchFamily="82" charset="0"/>
              </a:rPr>
              <a:t>   </a:t>
            </a:r>
            <a:r>
              <a:rPr lang="pt-BR" sz="4000" i="1">
                <a:solidFill>
                  <a:schemeClr val="accent2"/>
                </a:solidFill>
                <a:latin typeface="Atlantic Inline" pitchFamily="82" charset="0"/>
              </a:rPr>
              <a:t>Pirâmide Regular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794" name="Picture 2" descr="cone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524000"/>
            <a:ext cx="2057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9795" name="Picture 3" descr="cone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1295400"/>
            <a:ext cx="2114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1371600" y="4343400"/>
            <a:ext cx="7239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pt-BR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conceito de cone </a:t>
            </a:r>
            <a:endParaRPr lang="pt-BR" sz="2000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t-BR" sz="20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Considere uma região plana limitada por uma curva suave (sem quinas), fechada e um ponto P fora desse plano. Chamamos de cone ao sólido formado pela reunião de todos os segmentos de reta que têm uma extremidade em P e a outra num ponto qualquer da região. </a:t>
            </a:r>
            <a:br>
              <a:rPr lang="pt-BR" sz="20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2000" b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t-BR" sz="2000" b="0">
              <a:latin typeface="Times New Roman" pitchFamily="18" charset="0"/>
            </a:endParaRPr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>
            <a:off x="180975" y="4110038"/>
            <a:ext cx="9144000" cy="15875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7" dist="17961" dir="13500000">
              <a:srgbClr val="747474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45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6602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/>
        </p:nvSpPr>
        <p:spPr bwMode="auto">
          <a:xfrm>
            <a:off x="609600" y="0"/>
            <a:ext cx="5257800" cy="66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endParaRPr lang="pt-BR" sz="1800" b="0">
              <a:latin typeface="Times New Roman" pitchFamily="18" charset="0"/>
            </a:endParaRPr>
          </a:p>
          <a:p>
            <a:pPr lvl="1" algn="l">
              <a:buFontTx/>
              <a:buChar char="•"/>
            </a:pPr>
            <a:r>
              <a:rPr lang="pt-BR" sz="1800">
                <a:solidFill>
                  <a:srgbClr val="0000FF"/>
                </a:solidFill>
                <a:latin typeface="Times New Roman" pitchFamily="18" charset="0"/>
              </a:rPr>
              <a:t>Base</a:t>
            </a:r>
            <a:r>
              <a:rPr lang="pt-BR" sz="1800">
                <a:latin typeface="Times New Roman" pitchFamily="18" charset="0"/>
              </a:rPr>
              <a:t>: A base do cone é a região plana contida no interior da curva, inclusive a própria curva. </a:t>
            </a:r>
          </a:p>
          <a:p>
            <a:pPr lvl="1" algn="l">
              <a:buFontTx/>
              <a:buChar char="•"/>
            </a:pPr>
            <a:r>
              <a:rPr lang="pt-BR" sz="1800">
                <a:solidFill>
                  <a:srgbClr val="0000FF"/>
                </a:solidFill>
                <a:latin typeface="Times New Roman" pitchFamily="18" charset="0"/>
              </a:rPr>
              <a:t>Vértice</a:t>
            </a:r>
            <a:r>
              <a:rPr lang="pt-BR" sz="1800">
                <a:latin typeface="Times New Roman" pitchFamily="18" charset="0"/>
              </a:rPr>
              <a:t>: O vértice do cone é o ponto P. </a:t>
            </a:r>
          </a:p>
          <a:p>
            <a:pPr lvl="1" algn="l">
              <a:buFontTx/>
              <a:buChar char="•"/>
            </a:pPr>
            <a:r>
              <a:rPr lang="pt-BR" sz="1800">
                <a:solidFill>
                  <a:srgbClr val="0000FF"/>
                </a:solidFill>
                <a:latin typeface="Times New Roman" pitchFamily="18" charset="0"/>
              </a:rPr>
              <a:t>Eixo</a:t>
            </a:r>
            <a:r>
              <a:rPr lang="pt-BR" sz="1800">
                <a:latin typeface="Times New Roman" pitchFamily="18" charset="0"/>
              </a:rPr>
              <a:t>: Quando a base do cone é uma região que possui centro, o eixo é o segmento de reta que passa pelo vértice P e pelo centro da base. </a:t>
            </a:r>
          </a:p>
          <a:p>
            <a:pPr lvl="1" algn="l">
              <a:buFontTx/>
              <a:buChar char="•"/>
            </a:pPr>
            <a:r>
              <a:rPr lang="pt-BR" sz="1800">
                <a:solidFill>
                  <a:srgbClr val="0000FF"/>
                </a:solidFill>
                <a:latin typeface="Times New Roman" pitchFamily="18" charset="0"/>
              </a:rPr>
              <a:t>Geratriz</a:t>
            </a:r>
            <a:r>
              <a:rPr lang="pt-BR" sz="1800">
                <a:latin typeface="Times New Roman" pitchFamily="18" charset="0"/>
              </a:rPr>
              <a:t>: Qualquer segmento que tenha uma extremidade no vértice do cone e a outra na curva que envolve a base. </a:t>
            </a:r>
          </a:p>
          <a:p>
            <a:pPr lvl="1" algn="l">
              <a:buFontTx/>
              <a:buChar char="•"/>
            </a:pPr>
            <a:r>
              <a:rPr lang="pt-BR" sz="1800">
                <a:solidFill>
                  <a:srgbClr val="0000FF"/>
                </a:solidFill>
                <a:latin typeface="Times New Roman" pitchFamily="18" charset="0"/>
              </a:rPr>
              <a:t>Altura</a:t>
            </a:r>
            <a:r>
              <a:rPr lang="pt-BR" sz="1800">
                <a:latin typeface="Times New Roman" pitchFamily="18" charset="0"/>
              </a:rPr>
              <a:t>: Distância do vértice do cone ao plano da base. </a:t>
            </a:r>
          </a:p>
          <a:p>
            <a:pPr lvl="1" algn="l">
              <a:buFontTx/>
              <a:buChar char="•"/>
            </a:pPr>
            <a:r>
              <a:rPr lang="pt-BR" sz="1800">
                <a:solidFill>
                  <a:srgbClr val="0000FF"/>
                </a:solidFill>
                <a:latin typeface="Times New Roman" pitchFamily="18" charset="0"/>
              </a:rPr>
              <a:t>Superfície lateral</a:t>
            </a:r>
            <a:r>
              <a:rPr lang="pt-BR" sz="1800">
                <a:latin typeface="Times New Roman" pitchFamily="18" charset="0"/>
              </a:rPr>
              <a:t>: A superfície lateral do cone é a reunião de todos os segmentos de reta que tem uma extremidade em P e a outra na curva que envolve a base. </a:t>
            </a:r>
          </a:p>
          <a:p>
            <a:pPr lvl="1" algn="l">
              <a:buFontTx/>
              <a:buChar char="•"/>
            </a:pPr>
            <a:r>
              <a:rPr lang="pt-BR" sz="1800">
                <a:solidFill>
                  <a:srgbClr val="0000FF"/>
                </a:solidFill>
                <a:latin typeface="Times New Roman" pitchFamily="18" charset="0"/>
              </a:rPr>
              <a:t>Superfície do cone</a:t>
            </a:r>
            <a:r>
              <a:rPr lang="pt-BR" sz="1800">
                <a:latin typeface="Times New Roman" pitchFamily="18" charset="0"/>
              </a:rPr>
              <a:t>: A superfície do cone é a reunião da superfície lateral com a base do cone que é o círculo. </a:t>
            </a:r>
          </a:p>
          <a:p>
            <a:pPr lvl="1" algn="l">
              <a:buFontTx/>
              <a:buChar char="•"/>
            </a:pPr>
            <a:r>
              <a:rPr lang="pt-BR" sz="1800">
                <a:solidFill>
                  <a:srgbClr val="0000FF"/>
                </a:solidFill>
                <a:latin typeface="Times New Roman" pitchFamily="18" charset="0"/>
              </a:rPr>
              <a:t>Seção meridiana</a:t>
            </a:r>
            <a:r>
              <a:rPr lang="pt-BR" sz="1800">
                <a:latin typeface="Times New Roman" pitchFamily="18" charset="0"/>
              </a:rPr>
              <a:t>: A seção meridiana de um cone é uma região triangular obtida pela interseção do cone com um plano que contem o eixo do mesmo. </a:t>
            </a:r>
          </a:p>
          <a:p>
            <a:pPr algn="l"/>
            <a:endParaRPr lang="pt-BR" sz="1800" b="0">
              <a:latin typeface="Times New Roman" pitchFamily="18" charset="0"/>
            </a:endParaRPr>
          </a:p>
        </p:txBody>
      </p:sp>
      <p:pic>
        <p:nvPicPr>
          <p:cNvPr id="930819" name="Picture 3" descr="cone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1066800"/>
            <a:ext cx="28844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42" name="Picture 2" descr="cone0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00013"/>
            <a:ext cx="4191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43" name="Picture 3" descr="cone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762000"/>
            <a:ext cx="2590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44" name="Rectangle 4"/>
          <p:cNvSpPr>
            <a:spLocks noChangeArrowheads="1"/>
          </p:cNvSpPr>
          <p:nvPr/>
        </p:nvSpPr>
        <p:spPr bwMode="auto">
          <a:xfrm>
            <a:off x="990600" y="3733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tabLst>
                <a:tab pos="457200" algn="l"/>
              </a:tabLst>
            </a:pPr>
            <a:r>
              <a:rPr lang="pt-BR" sz="24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pt-BR" sz="2400" b="0">
                <a:solidFill>
                  <a:srgbClr val="000000"/>
                </a:solidFill>
                <a:cs typeface="Times New Roman" pitchFamily="18" charset="0"/>
              </a:rPr>
              <a:t>pelo Teorema de Pitágoras, temos: </a:t>
            </a:r>
            <a:r>
              <a:rPr lang="pt-B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t-BR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h</a:t>
            </a:r>
            <a:r>
              <a:rPr lang="pt-BR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pt-BR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>
                <a:latin typeface="Times New Roman" pitchFamily="18" charset="0"/>
              </a:rPr>
              <a:t> </a:t>
            </a:r>
            <a:endParaRPr lang="pt-BR" sz="2400" b="0">
              <a:latin typeface="Times New Roman" pitchFamily="18" charset="0"/>
            </a:endParaRPr>
          </a:p>
        </p:txBody>
      </p:sp>
      <p:sp>
        <p:nvSpPr>
          <p:cNvPr id="931845" name="Rectangle 5"/>
          <p:cNvSpPr>
            <a:spLocks noChangeArrowheads="1"/>
          </p:cNvSpPr>
          <p:nvPr/>
        </p:nvSpPr>
        <p:spPr bwMode="auto">
          <a:xfrm>
            <a:off x="1219200" y="423545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pt-BR" sz="1800" b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1800">
                <a:latin typeface="Times New Roman" pitchFamily="18" charset="0"/>
                <a:cs typeface="Times New Roman" pitchFamily="18" charset="0"/>
              </a:rPr>
              <a:t>Área Lateral de um cone circular reto pode ser obtida em função de g (medida da geratriz) e R (raio da base do cone): </a:t>
            </a:r>
            <a:endParaRPr lang="pt-BR" sz="1800" b="0">
              <a:latin typeface="Times New Roman" pitchFamily="18" charset="0"/>
            </a:endParaRPr>
          </a:p>
        </p:txBody>
      </p:sp>
      <p:sp>
        <p:nvSpPr>
          <p:cNvPr id="931846" name="Rectangle 6"/>
          <p:cNvSpPr>
            <a:spLocks noChangeArrowheads="1"/>
          </p:cNvSpPr>
          <p:nvPr/>
        </p:nvSpPr>
        <p:spPr bwMode="auto">
          <a:xfrm>
            <a:off x="6248400" y="46482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pt-B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000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Lat</a:t>
            </a:r>
            <a:r>
              <a:rPr lang="pt-B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sz="200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pt-BR" sz="2000">
                <a:solidFill>
                  <a:srgbClr val="FF0000"/>
                </a:solidFill>
                <a:cs typeface="Times New Roman" pitchFamily="18" charset="0"/>
              </a:rPr>
              <a:t> R g</a:t>
            </a:r>
            <a:r>
              <a:rPr lang="pt-BR" sz="200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pt-BR" sz="2000" b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1847" name="Rectangle 7"/>
          <p:cNvSpPr>
            <a:spLocks noChangeArrowheads="1"/>
          </p:cNvSpPr>
          <p:nvPr/>
        </p:nvSpPr>
        <p:spPr bwMode="auto">
          <a:xfrm>
            <a:off x="1143000" y="51816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pt-BR" sz="1800" b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1800">
                <a:latin typeface="Times New Roman" pitchFamily="18" charset="0"/>
                <a:cs typeface="Times New Roman" pitchFamily="18" charset="0"/>
              </a:rPr>
              <a:t>Área total de um cone circular reto pode ser obtida em função de g (medida da geratriz) e R (raio da base do cone): </a:t>
            </a:r>
            <a:endParaRPr lang="pt-BR" sz="1800" b="0">
              <a:latin typeface="Times New Roman" pitchFamily="18" charset="0"/>
            </a:endParaRPr>
          </a:p>
        </p:txBody>
      </p:sp>
      <p:sp>
        <p:nvSpPr>
          <p:cNvPr id="931848" name="Rectangle 8"/>
          <p:cNvSpPr>
            <a:spLocks noChangeArrowheads="1"/>
          </p:cNvSpPr>
          <p:nvPr/>
        </p:nvSpPr>
        <p:spPr bwMode="auto">
          <a:xfrm>
            <a:off x="1524000" y="6019800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pt-B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000" baseline="-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</a:t>
            </a:r>
            <a:r>
              <a:rPr lang="pt-BR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sz="200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pt-BR" sz="2000">
                <a:solidFill>
                  <a:srgbClr val="FF0000"/>
                </a:solidFill>
                <a:cs typeface="Times New Roman" pitchFamily="18" charset="0"/>
              </a:rPr>
              <a:t> R g + </a:t>
            </a:r>
            <a:r>
              <a:rPr lang="pt-BR" sz="200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pt-BR" sz="2000">
                <a:solidFill>
                  <a:srgbClr val="FF0000"/>
                </a:solidFill>
                <a:cs typeface="Times New Roman" pitchFamily="18" charset="0"/>
              </a:rPr>
              <a:t> R</a:t>
            </a:r>
            <a:r>
              <a:rPr lang="pt-BR" sz="20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pt-BR" sz="2000" b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866" name="Picture 2" descr="cone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1752600"/>
            <a:ext cx="21145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867" name="Text Box 3"/>
          <p:cNvSpPr txBox="1">
            <a:spLocks noChangeArrowheads="1"/>
          </p:cNvSpPr>
          <p:nvPr/>
        </p:nvSpPr>
        <p:spPr bwMode="auto">
          <a:xfrm>
            <a:off x="2209800" y="6096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6666FF"/>
                </a:solidFill>
              </a:rPr>
              <a:t>    VOLUME DO CONE</a:t>
            </a:r>
          </a:p>
        </p:txBody>
      </p:sp>
      <p:sp>
        <p:nvSpPr>
          <p:cNvPr id="932868" name="Text Box 4"/>
          <p:cNvSpPr txBox="1">
            <a:spLocks noChangeArrowheads="1"/>
          </p:cNvSpPr>
          <p:nvPr/>
        </p:nvSpPr>
        <p:spPr bwMode="auto">
          <a:xfrm>
            <a:off x="1219200" y="10668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    O volume do cone é 1/3 do volume do CILINDRO</a:t>
            </a:r>
          </a:p>
        </p:txBody>
      </p:sp>
      <p:sp>
        <p:nvSpPr>
          <p:cNvPr id="932869" name="Text Box 5"/>
          <p:cNvSpPr txBox="1">
            <a:spLocks noChangeArrowheads="1"/>
          </p:cNvSpPr>
          <p:nvPr/>
        </p:nvSpPr>
        <p:spPr bwMode="auto">
          <a:xfrm>
            <a:off x="5334000" y="2514600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accent2"/>
                </a:solidFill>
              </a:rPr>
              <a:t>     V =1/3 </a:t>
            </a:r>
            <a:r>
              <a:rPr lang="pt-BR" sz="2800">
                <a:solidFill>
                  <a:schemeClr val="accent2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pt-BR" sz="2800">
                <a:solidFill>
                  <a:schemeClr val="accent2"/>
                </a:solidFill>
                <a:cs typeface="Times New Roman" pitchFamily="18" charset="0"/>
              </a:rPr>
              <a:t> R</a:t>
            </a:r>
            <a:r>
              <a:rPr lang="pt-BR" sz="2800" baseline="30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pt-BR" sz="2800">
                <a:solidFill>
                  <a:schemeClr val="accent2"/>
                </a:solidFill>
                <a:latin typeface="Times New Roman" pitchFamily="18" charset="0"/>
              </a:rPr>
              <a:t> H</a:t>
            </a:r>
            <a:endParaRPr lang="pt-BR" sz="2800">
              <a:solidFill>
                <a:schemeClr val="accent2"/>
              </a:solidFill>
            </a:endParaRPr>
          </a:p>
        </p:txBody>
      </p:sp>
      <p:sp>
        <p:nvSpPr>
          <p:cNvPr id="932870" name="Text Box 6"/>
          <p:cNvSpPr txBox="1">
            <a:spLocks noChangeArrowheads="1"/>
          </p:cNvSpPr>
          <p:nvPr/>
        </p:nvSpPr>
        <p:spPr bwMode="auto">
          <a:xfrm>
            <a:off x="1143000" y="44958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0033CC"/>
                </a:solidFill>
              </a:rPr>
              <a:t> Em outras palavras: podemos considerar o </a:t>
            </a:r>
            <a:r>
              <a:rPr lang="pt-BR" sz="2400">
                <a:solidFill>
                  <a:srgbClr val="FF0000"/>
                </a:solidFill>
              </a:rPr>
              <a:t>cone</a:t>
            </a:r>
            <a:r>
              <a:rPr lang="pt-BR" sz="2400">
                <a:solidFill>
                  <a:srgbClr val="0033CC"/>
                </a:solidFill>
              </a:rPr>
              <a:t> como se fosse uma pirâmide de base </a:t>
            </a:r>
            <a:r>
              <a:rPr lang="pt-BR" sz="2400">
                <a:solidFill>
                  <a:srgbClr val="FF0000"/>
                </a:solidFill>
              </a:rPr>
              <a:t>redonda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32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70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33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33893" name="Rectangle 5"/>
          <p:cNvSpPr>
            <a:spLocks noChangeArrowheads="1"/>
          </p:cNvSpPr>
          <p:nvPr/>
        </p:nvSpPr>
        <p:spPr bwMode="auto">
          <a:xfrm>
            <a:off x="50800" y="50800"/>
            <a:ext cx="8893175" cy="836613"/>
          </a:xfrm>
          <a:prstGeom prst="rect">
            <a:avLst/>
          </a:prstGeom>
          <a:solidFill>
            <a:srgbClr val="2716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33894" name="Text Box 6"/>
          <p:cNvSpPr txBox="1">
            <a:spLocks noChangeArrowheads="1"/>
          </p:cNvSpPr>
          <p:nvPr/>
        </p:nvSpPr>
        <p:spPr bwMode="auto">
          <a:xfrm>
            <a:off x="971550" y="247650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400" b="0">
                <a:solidFill>
                  <a:srgbClr val="A9D454"/>
                </a:solidFill>
                <a:latin typeface="Arial Black" pitchFamily="34" charset="0"/>
              </a:rPr>
              <a:t>GEOMETRIA   ESPACIAL  -  CONE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34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34917" name="Rectangle 5"/>
          <p:cNvSpPr>
            <a:spLocks noChangeArrowheads="1"/>
          </p:cNvSpPr>
          <p:nvPr/>
        </p:nvSpPr>
        <p:spPr bwMode="auto">
          <a:xfrm>
            <a:off x="50800" y="50800"/>
            <a:ext cx="8893175" cy="836613"/>
          </a:xfrm>
          <a:prstGeom prst="rect">
            <a:avLst/>
          </a:prstGeom>
          <a:solidFill>
            <a:srgbClr val="2716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34918" name="Text Box 6"/>
          <p:cNvSpPr txBox="1">
            <a:spLocks noChangeArrowheads="1"/>
          </p:cNvSpPr>
          <p:nvPr/>
        </p:nvSpPr>
        <p:spPr bwMode="auto">
          <a:xfrm>
            <a:off x="971550" y="247650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400" b="0">
                <a:solidFill>
                  <a:srgbClr val="A9D454"/>
                </a:solidFill>
                <a:latin typeface="Arial Black" pitchFamily="34" charset="0"/>
              </a:rPr>
              <a:t>GEOMETRIA   ESPACIAL  -  CONE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35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35941" name="Rectangle 5"/>
          <p:cNvSpPr>
            <a:spLocks noChangeArrowheads="1"/>
          </p:cNvSpPr>
          <p:nvPr/>
        </p:nvSpPr>
        <p:spPr bwMode="auto">
          <a:xfrm>
            <a:off x="50800" y="50800"/>
            <a:ext cx="8893175" cy="836613"/>
          </a:xfrm>
          <a:prstGeom prst="rect">
            <a:avLst/>
          </a:prstGeom>
          <a:solidFill>
            <a:srgbClr val="2716A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935942" name="Text Box 6"/>
          <p:cNvSpPr txBox="1">
            <a:spLocks noChangeArrowheads="1"/>
          </p:cNvSpPr>
          <p:nvPr/>
        </p:nvSpPr>
        <p:spPr bwMode="auto">
          <a:xfrm>
            <a:off x="971550" y="247650"/>
            <a:ext cx="752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400" b="0">
                <a:solidFill>
                  <a:srgbClr val="A9D454"/>
                </a:solidFill>
                <a:latin typeface="Arial Black" pitchFamily="34" charset="0"/>
              </a:rPr>
              <a:t>GEOMETRIA   ESPACIAL  -  CONE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36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-57150"/>
            <a:ext cx="9144000" cy="7029450"/>
          </a:xfrm>
          <a:prstGeom prst="rect">
            <a:avLst/>
          </a:prstGeom>
          <a:noFill/>
        </p:spPr>
      </p:pic>
      <p:sp>
        <p:nvSpPr>
          <p:cNvPr id="936965" name="Rectangle 5"/>
          <p:cNvSpPr>
            <a:spLocks noChangeArrowheads="1"/>
          </p:cNvSpPr>
          <p:nvPr/>
        </p:nvSpPr>
        <p:spPr bwMode="auto">
          <a:xfrm>
            <a:off x="323850" y="50800"/>
            <a:ext cx="8620125" cy="836613"/>
          </a:xfrm>
          <a:prstGeom prst="rect">
            <a:avLst/>
          </a:prstGeom>
          <a:solidFill>
            <a:srgbClr val="2716A6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936966" name="Text Box 6"/>
          <p:cNvSpPr txBox="1">
            <a:spLocks noChangeArrowheads="1"/>
          </p:cNvSpPr>
          <p:nvPr/>
        </p:nvSpPr>
        <p:spPr bwMode="auto">
          <a:xfrm>
            <a:off x="1203325" y="247650"/>
            <a:ext cx="729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400" b="0">
                <a:solidFill>
                  <a:srgbClr val="A9D454"/>
                </a:solidFill>
                <a:latin typeface="Arial Black" pitchFamily="34" charset="0"/>
              </a:rPr>
              <a:t>GEOMETRIA   ESPACIAL  -  CONE</a:t>
            </a:r>
          </a:p>
        </p:txBody>
      </p:sp>
      <p:sp>
        <p:nvSpPr>
          <p:cNvPr id="936967" name="Rectangle 7"/>
          <p:cNvSpPr>
            <a:spLocks noChangeArrowheads="1"/>
          </p:cNvSpPr>
          <p:nvPr/>
        </p:nvSpPr>
        <p:spPr bwMode="auto">
          <a:xfrm>
            <a:off x="971550" y="1125538"/>
            <a:ext cx="6913563" cy="287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09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57091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57092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57093" name="Rectangle 5"/>
          <p:cNvSpPr>
            <a:spLocks noChangeArrowheads="1"/>
          </p:cNvSpPr>
          <p:nvPr/>
        </p:nvSpPr>
        <p:spPr bwMode="auto">
          <a:xfrm>
            <a:off x="395288" y="333375"/>
            <a:ext cx="84963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l">
              <a:tabLst>
                <a:tab pos="254000" algn="l"/>
              </a:tabLst>
            </a:pPr>
            <a:r>
              <a:rPr lang="pt-BR" sz="2000" b="0"/>
              <a:t>Uma garrafa de vidro e uma lata de alumínio, cada uma contendo 330 mL de refrigerante, são mantidas em um refrigerador pelo mesmo longo período de tempo.  Ao retirá-las do refrigerador com as mãos desprotegidas, tem-se a sensação de que a lata está mais fria que a garrafa.</a:t>
            </a:r>
          </a:p>
          <a:p>
            <a:pPr indent="-254000" algn="l">
              <a:tabLst>
                <a:tab pos="254000" algn="l"/>
              </a:tabLst>
            </a:pPr>
            <a:r>
              <a:rPr lang="pt-BR" sz="2000" b="0"/>
              <a:t>É correto afirmar que:</a:t>
            </a:r>
          </a:p>
          <a:p>
            <a:pPr indent="-254000" algn="l">
              <a:tabLst>
                <a:tab pos="254000" algn="l"/>
              </a:tabLst>
            </a:pPr>
            <a:r>
              <a:rPr lang="pt-BR" sz="2000" b="0"/>
              <a:t>a) a lata está realmente mais fria, pois a capacidade calorífica da garrafa é</a:t>
            </a:r>
          </a:p>
          <a:p>
            <a:pPr indent="-254000" algn="l">
              <a:tabLst>
                <a:tab pos="254000" algn="l"/>
              </a:tabLst>
            </a:pPr>
            <a:r>
              <a:rPr lang="pt-BR" sz="2000" b="0"/>
              <a:t>maior que a da lata.</a:t>
            </a:r>
          </a:p>
          <a:p>
            <a:pPr indent="-254000" algn="l">
              <a:tabLst>
                <a:tab pos="254000" algn="l"/>
              </a:tabLst>
            </a:pPr>
            <a:r>
              <a:rPr lang="pt-BR" sz="2000" b="0"/>
              <a:t>b) a lata está de fato menos fria que a garrafa, pois o vidro possui</a:t>
            </a:r>
          </a:p>
          <a:p>
            <a:pPr indent="-254000" algn="l">
              <a:tabLst>
                <a:tab pos="254000" algn="l"/>
              </a:tabLst>
            </a:pPr>
            <a:r>
              <a:rPr lang="pt-BR" sz="2000" b="0"/>
              <a:t>condutividade menor que o alumínio.</a:t>
            </a:r>
          </a:p>
          <a:p>
            <a:pPr indent="-254000" algn="l">
              <a:tabLst>
                <a:tab pos="254000" algn="l"/>
              </a:tabLst>
            </a:pPr>
            <a:r>
              <a:rPr lang="pt-BR" sz="2000" b="0"/>
              <a:t>c) a garrafa e a lata estão à mesma temperatura,possuem a mesma</a:t>
            </a:r>
          </a:p>
          <a:p>
            <a:pPr indent="-254000" algn="l">
              <a:tabLst>
                <a:tab pos="254000" algn="l"/>
              </a:tabLst>
            </a:pPr>
            <a:r>
              <a:rPr lang="pt-BR" sz="2000" b="0"/>
              <a:t>condutividade térmica, e a sensação deve-se à diferença nos calores específicos.</a:t>
            </a:r>
          </a:p>
          <a:p>
            <a:pPr indent="-254000" algn="l">
              <a:tabLst>
                <a:tab pos="254000" algn="l"/>
              </a:tabLst>
            </a:pPr>
            <a:r>
              <a:rPr lang="pt-BR" sz="2000" b="0"/>
              <a:t>d) a garrafa e a lata estão à mesma temperatura, e a sensação é devida ao</a:t>
            </a:r>
          </a:p>
          <a:p>
            <a:pPr indent="-254000" algn="l">
              <a:tabLst>
                <a:tab pos="254000" algn="l"/>
              </a:tabLst>
            </a:pPr>
            <a:r>
              <a:rPr lang="pt-BR" sz="2000" b="0"/>
              <a:t>fato de a condutividade térmica do alumínio ser maior que a do vidro.</a:t>
            </a:r>
          </a:p>
          <a:p>
            <a:pPr indent="-254000" algn="l">
              <a:tabLst>
                <a:tab pos="254000" algn="l"/>
              </a:tabLst>
            </a:pPr>
            <a:r>
              <a:rPr lang="pt-BR" sz="2000" b="0"/>
              <a:t>e) a garrafa e a lata estão à mesma temperatura, e a sensação é devida ao</a:t>
            </a:r>
          </a:p>
          <a:p>
            <a:pPr indent="-254000" algn="l">
              <a:tabLst>
                <a:tab pos="254000" algn="l"/>
              </a:tabLst>
            </a:pPr>
            <a:r>
              <a:rPr lang="pt-BR" sz="2000" b="0"/>
              <a:t>fato de a condutividade térmica do vidro ser maior que a do alumínio.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5811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5811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58117" name="Rectangle 5"/>
          <p:cNvSpPr>
            <a:spLocks noChangeArrowheads="1"/>
          </p:cNvSpPr>
          <p:nvPr/>
        </p:nvSpPr>
        <p:spPr bwMode="auto">
          <a:xfrm>
            <a:off x="468313" y="260350"/>
            <a:ext cx="81375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sz="2400" b="0">
                <a:solidFill>
                  <a:srgbClr val="000099"/>
                </a:solidFill>
              </a:rPr>
              <a:t>Para resolver o problema proposto nessa questão, o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>
                <a:solidFill>
                  <a:srgbClr val="000099"/>
                </a:solidFill>
              </a:rPr>
              <a:t>participante deveria mostrar ser capaz de selecionar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>
                <a:solidFill>
                  <a:srgbClr val="000099"/>
                </a:solidFill>
              </a:rPr>
              <a:t>as variáveis relevantes que podem explicar o fenômeno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>
                <a:solidFill>
                  <a:srgbClr val="000099"/>
                </a:solidFill>
              </a:rPr>
              <a:t>descrito pela sensação de a lata parecer mais fria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>
                <a:solidFill>
                  <a:srgbClr val="000099"/>
                </a:solidFill>
              </a:rPr>
              <a:t>que a garrafa, a saber, temperatura e condutividade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>
                <a:solidFill>
                  <a:srgbClr val="000099"/>
                </a:solidFill>
              </a:rPr>
              <a:t>térmica de diferentes materiais. Mais da metade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>
                <a:solidFill>
                  <a:srgbClr val="000099"/>
                </a:solidFill>
              </a:rPr>
              <a:t>(66%) dos participantes assinalou a alternativa correta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>
                <a:solidFill>
                  <a:srgbClr val="000099"/>
                </a:solidFill>
              </a:rPr>
              <a:t>e, possivelmente, a escolha dos distratores pode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>
                <a:solidFill>
                  <a:srgbClr val="000099"/>
                </a:solidFill>
              </a:rPr>
              <a:t>ser entendida como compreensão errada da condutividade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>
                <a:solidFill>
                  <a:srgbClr val="000099"/>
                </a:solidFill>
              </a:rPr>
              <a:t>térmica do alumínio e do vidro.</a:t>
            </a:r>
          </a:p>
        </p:txBody>
      </p:sp>
      <p:pic>
        <p:nvPicPr>
          <p:cNvPr id="858118" name="Picture 6"/>
          <p:cNvPicPr>
            <a:picLocks noChangeAspect="1" noChangeArrowheads="1"/>
          </p:cNvPicPr>
          <p:nvPr/>
        </p:nvPicPr>
        <p:blipFill>
          <a:blip r:embed="rId3" cstate="print">
            <a:lum bright="-56000" contrast="74000"/>
          </a:blip>
          <a:srcRect/>
          <a:stretch>
            <a:fillRect/>
          </a:stretch>
        </p:blipFill>
        <p:spPr bwMode="auto">
          <a:xfrm>
            <a:off x="1692275" y="4149725"/>
            <a:ext cx="54006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8119" name="Oval 7"/>
          <p:cNvSpPr>
            <a:spLocks noChangeArrowheads="1"/>
          </p:cNvSpPr>
          <p:nvPr/>
        </p:nvSpPr>
        <p:spPr bwMode="auto">
          <a:xfrm>
            <a:off x="5219700" y="4724400"/>
            <a:ext cx="504825" cy="5048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906" name="Picture 2" descr="varia00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492375"/>
            <a:ext cx="4222750" cy="3548063"/>
          </a:xfrm>
          <a:prstGeom prst="rect">
            <a:avLst/>
          </a:prstGeom>
          <a:noFill/>
        </p:spPr>
      </p:pic>
      <p:sp>
        <p:nvSpPr>
          <p:cNvPr id="891907" name="Text Box 3"/>
          <p:cNvSpPr txBox="1">
            <a:spLocks noChangeArrowheads="1"/>
          </p:cNvSpPr>
          <p:nvPr/>
        </p:nvSpPr>
        <p:spPr bwMode="auto">
          <a:xfrm>
            <a:off x="2057400" y="762000"/>
            <a:ext cx="6553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b="0">
                <a:solidFill>
                  <a:schemeClr val="accent2"/>
                </a:solidFill>
                <a:latin typeface="Times New Roman" pitchFamily="18" charset="0"/>
              </a:rPr>
              <a:t>VAMOS  EXERCITAR </a:t>
            </a:r>
          </a:p>
          <a:p>
            <a:pPr algn="l" eaLnBrk="1" hangingPunct="1">
              <a:spcBef>
                <a:spcPct val="50000"/>
              </a:spcBef>
            </a:pPr>
            <a:r>
              <a:rPr lang="pt-BR" sz="4000" b="0">
                <a:solidFill>
                  <a:schemeClr val="accent2"/>
                </a:solidFill>
                <a:latin typeface="Times New Roman" pitchFamily="18" charset="0"/>
              </a:rPr>
              <a:t>         UM  POUCO 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91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7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7" dist="17961" dir="13500000">
              <a:srgbClr val="747474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929066"/>
            <a:ext cx="35486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643050"/>
            <a:ext cx="367717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57158" y="428604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 (VUNESP – MODELO ENEM) – Se dobrarmos convenientemente as linhas tracejadas da figura abaixo, obteremos uma figura espacial cujo nome é:</a:t>
            </a:r>
          </a:p>
          <a:p>
            <a:endParaRPr lang="pt-BR" sz="2400" dirty="0" smtClean="0"/>
          </a:p>
          <a:p>
            <a:r>
              <a:rPr lang="pt-BR" sz="2400" dirty="0" smtClean="0"/>
              <a:t>a) pirâmide de base pentagonal</a:t>
            </a:r>
          </a:p>
          <a:p>
            <a:endParaRPr lang="pt-BR" sz="2400" dirty="0" smtClean="0"/>
          </a:p>
          <a:p>
            <a:r>
              <a:rPr lang="pt-BR" sz="2400" dirty="0" smtClean="0"/>
              <a:t>b) paralelogramo</a:t>
            </a:r>
          </a:p>
          <a:p>
            <a:endParaRPr lang="pt-BR" sz="2400" dirty="0" smtClean="0"/>
          </a:p>
          <a:p>
            <a:r>
              <a:rPr lang="pt-BR" sz="2400" dirty="0" smtClean="0"/>
              <a:t>c) octaedro</a:t>
            </a:r>
          </a:p>
          <a:p>
            <a:endParaRPr lang="pt-BR" sz="2400" dirty="0" smtClean="0"/>
          </a:p>
          <a:p>
            <a:r>
              <a:rPr lang="pt-BR" sz="2400" dirty="0" smtClean="0"/>
              <a:t>d) tetraedro</a:t>
            </a:r>
          </a:p>
          <a:p>
            <a:endParaRPr lang="pt-BR" sz="2400" dirty="0" smtClean="0"/>
          </a:p>
          <a:p>
            <a:r>
              <a:rPr lang="pt-BR" sz="2400" dirty="0" smtClean="0"/>
              <a:t>e) prisma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94979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94980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94981" name="Rectangle 5"/>
          <p:cNvSpPr>
            <a:spLocks noChangeArrowheads="1"/>
          </p:cNvSpPr>
          <p:nvPr/>
        </p:nvSpPr>
        <p:spPr bwMode="auto">
          <a:xfrm>
            <a:off x="250825" y="790575"/>
            <a:ext cx="87487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pt-BR" sz="2400" b="0"/>
              <a:t>Numa caixa de água em forma de paralelepípedo reto-retângulo cujo comprimento é 6 m, a largura 5 m e a altura 10 m, coloca-se um sólido de forma irregular que afunda ficando totalmente coberto pela água. Sabendo-se que o nível da água eleva-se de 20 cm sem derramar, calcular o volume do sólido.</a:t>
            </a:r>
          </a:p>
        </p:txBody>
      </p:sp>
      <p:pic>
        <p:nvPicPr>
          <p:cNvPr id="894982" name="Picture 6"/>
          <p:cNvPicPr>
            <a:picLocks noChangeAspect="1" noChangeArrowheads="1"/>
          </p:cNvPicPr>
          <p:nvPr/>
        </p:nvPicPr>
        <p:blipFill>
          <a:blip r:embed="rId3" cstate="print">
            <a:lum bright="-30000" contrast="26000"/>
          </a:blip>
          <a:srcRect/>
          <a:stretch>
            <a:fillRect/>
          </a:stretch>
        </p:blipFill>
        <p:spPr bwMode="auto">
          <a:xfrm>
            <a:off x="2411413" y="2997200"/>
            <a:ext cx="6061075" cy="3581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94983" name="Picture 7"/>
          <p:cNvPicPr>
            <a:picLocks noChangeAspect="1" noChangeArrowheads="1"/>
          </p:cNvPicPr>
          <p:nvPr/>
        </p:nvPicPr>
        <p:blipFill>
          <a:blip r:embed="rId4" cstate="print">
            <a:lum bright="-40000" contrast="46000"/>
          </a:blip>
          <a:srcRect/>
          <a:stretch>
            <a:fillRect/>
          </a:stretch>
        </p:blipFill>
        <p:spPr bwMode="auto">
          <a:xfrm>
            <a:off x="250825" y="3933825"/>
            <a:ext cx="1914525" cy="1304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94984" name="Rectangle 8"/>
          <p:cNvSpPr>
            <a:spLocks noChangeArrowheads="1"/>
          </p:cNvSpPr>
          <p:nvPr/>
        </p:nvSpPr>
        <p:spPr bwMode="auto">
          <a:xfrm>
            <a:off x="1331913" y="333375"/>
            <a:ext cx="21986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sz="2400">
                <a:solidFill>
                  <a:srgbClr val="FF0000"/>
                </a:solidFill>
              </a:rPr>
              <a:t>  </a:t>
            </a:r>
            <a:r>
              <a:rPr lang="pt-BR" sz="2400" u="sng">
                <a:solidFill>
                  <a:srgbClr val="FF0000"/>
                </a:solidFill>
              </a:rPr>
              <a:t>EXERCÍCIO 01</a:t>
            </a:r>
            <a:r>
              <a:rPr lang="pt-BR"/>
              <a:t/>
            </a:r>
            <a:br>
              <a:rPr lang="pt-BR"/>
            </a:br>
            <a:endParaRPr 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4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4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9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59139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59140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59141" name="Rectangle 5"/>
          <p:cNvSpPr>
            <a:spLocks noChangeArrowheads="1"/>
          </p:cNvSpPr>
          <p:nvPr/>
        </p:nvSpPr>
        <p:spPr bwMode="auto">
          <a:xfrm>
            <a:off x="468313" y="404813"/>
            <a:ext cx="84248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sz="2400"/>
              <a:t>02. (ENEM)</a:t>
            </a:r>
            <a:r>
              <a:rPr lang="pt-BR"/>
              <a:t> </a:t>
            </a:r>
            <a:r>
              <a:rPr lang="pt-BR" sz="2400" b="0"/>
              <a:t>Em</a:t>
            </a:r>
            <a:r>
              <a:rPr lang="pt-BR" b="0"/>
              <a:t> </a:t>
            </a:r>
            <a:r>
              <a:rPr lang="pt-BR" sz="2400" b="0"/>
              <a:t>muitas regiões do estado do Amazonas, o volume de madeira de uma árvore cortada é avaliado de acordo com uma prática dessas regiões: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/>
              <a:t>I. Dá-se uma volta completa em torno do tronco com um barbante.</a:t>
            </a:r>
          </a:p>
        </p:txBody>
      </p:sp>
      <p:pic>
        <p:nvPicPr>
          <p:cNvPr id="8591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133600"/>
            <a:ext cx="463867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9143" name="Rectangle 7"/>
          <p:cNvSpPr>
            <a:spLocks noChangeArrowheads="1"/>
          </p:cNvSpPr>
          <p:nvPr/>
        </p:nvSpPr>
        <p:spPr bwMode="auto">
          <a:xfrm>
            <a:off x="468313" y="4437063"/>
            <a:ext cx="8424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sz="2400" b="0"/>
              <a:t>II. O barbante é dobrado duas vezes pela ponta e, em seguida, seu comprimento é medido com fita métrica.</a:t>
            </a:r>
          </a:p>
        </p:txBody>
      </p:sp>
      <p:pic>
        <p:nvPicPr>
          <p:cNvPr id="8591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5373688"/>
            <a:ext cx="45021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91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5300663"/>
            <a:ext cx="24177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9146" name="Rectangle 10"/>
          <p:cNvSpPr>
            <a:spLocks noChangeArrowheads="1"/>
          </p:cNvSpPr>
          <p:nvPr/>
        </p:nvSpPr>
        <p:spPr bwMode="auto">
          <a:xfrm>
            <a:off x="2916238" y="6021388"/>
            <a:ext cx="644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b="0"/>
              <a:t>1ª  dobra</a:t>
            </a:r>
          </a:p>
        </p:txBody>
      </p:sp>
      <p:sp>
        <p:nvSpPr>
          <p:cNvPr id="859147" name="Rectangle 11"/>
          <p:cNvSpPr>
            <a:spLocks noChangeArrowheads="1"/>
          </p:cNvSpPr>
          <p:nvPr/>
        </p:nvSpPr>
        <p:spPr bwMode="auto">
          <a:xfrm>
            <a:off x="6948488" y="6165850"/>
            <a:ext cx="644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b="0"/>
              <a:t> 2ª dobra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60163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60164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60165" name="Rectangle 5"/>
          <p:cNvSpPr>
            <a:spLocks noChangeArrowheads="1"/>
          </p:cNvSpPr>
          <p:nvPr/>
        </p:nvSpPr>
        <p:spPr bwMode="auto">
          <a:xfrm>
            <a:off x="468313" y="333375"/>
            <a:ext cx="82788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sz="2400" b="0"/>
              <a:t>III. O valor obtido com essa medida é multiplicado por ele mesmo e depois multiplicado pelo comprimento do tronco.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/>
              <a:t>Esse é o volume estimado de madeira.</a:t>
            </a:r>
          </a:p>
        </p:txBody>
      </p:sp>
      <p:sp>
        <p:nvSpPr>
          <p:cNvPr id="860166" name="Rectangle 6"/>
          <p:cNvSpPr>
            <a:spLocks noChangeArrowheads="1"/>
          </p:cNvSpPr>
          <p:nvPr/>
        </p:nvSpPr>
        <p:spPr bwMode="auto">
          <a:xfrm>
            <a:off x="468313" y="1700213"/>
            <a:ext cx="81359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sz="2400" b="0"/>
              <a:t>Outra estimativa pode ser obtida pelo cálculo formal do volume do tronco, considerando-o um cilindro perfeito.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/>
              <a:t>A diferença entre essas medidas é praticamente equivalente às perdas de madeira no processo de corte para comercialização.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/>
              <a:t>Pode-se afirmar que essas perdas são da ordem de:</a:t>
            </a:r>
          </a:p>
        </p:txBody>
      </p:sp>
      <p:sp>
        <p:nvSpPr>
          <p:cNvPr id="860167" name="Rectangle 7"/>
          <p:cNvSpPr>
            <a:spLocks noChangeArrowheads="1"/>
          </p:cNvSpPr>
          <p:nvPr/>
        </p:nvSpPr>
        <p:spPr bwMode="auto">
          <a:xfrm>
            <a:off x="900112" y="4149725"/>
            <a:ext cx="174306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sz="2400" b="0" dirty="0"/>
              <a:t>a) 30%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 dirty="0"/>
              <a:t>b) 22%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 dirty="0"/>
              <a:t>c) 15%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 dirty="0"/>
              <a:t>d) 12%</a:t>
            </a:r>
          </a:p>
          <a:p>
            <a:pPr indent="-254000">
              <a:tabLst>
                <a:tab pos="254000" algn="l"/>
              </a:tabLst>
            </a:pPr>
            <a:r>
              <a:rPr lang="pt-BR" sz="2400" b="0" dirty="0"/>
              <a:t>e) 5%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61187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61188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61189" name="Rectangle 5"/>
          <p:cNvSpPr>
            <a:spLocks noChangeArrowheads="1"/>
          </p:cNvSpPr>
          <p:nvPr/>
        </p:nvSpPr>
        <p:spPr bwMode="auto">
          <a:xfrm>
            <a:off x="611188" y="333375"/>
            <a:ext cx="7848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sz="1600" b="0">
                <a:solidFill>
                  <a:srgbClr val="0066FF"/>
                </a:solidFill>
              </a:rPr>
              <a:t>     </a:t>
            </a:r>
            <a:r>
              <a:rPr lang="pt-BR" sz="2000" b="0">
                <a:solidFill>
                  <a:srgbClr val="0066FF"/>
                </a:solidFill>
              </a:rPr>
              <a:t>A resolução deste problema pressupõe a compreensão do procedimento descrito no enunciado para a estimativa do volume, o conceito básico de volume do cilindro como .área da base × altura. e fórmulas simples, trabalhadas tradicionalmente nas escolas: comprimento da circunferência e área da circunferência. Os resultados, que mostram um pequeno percentual de acertos (15%), podem ser possivelmente explicados pelo desconhecimento dessas fórmulas ou pela não-compreensão do procedimento descrito ou, ainda, pela dificuldade em associar corretamente a diferença entre as duas estimativas e o percentual de perdas (proporção).</a:t>
            </a:r>
          </a:p>
        </p:txBody>
      </p:sp>
      <p:pic>
        <p:nvPicPr>
          <p:cNvPr id="861190" name="Picture 6"/>
          <p:cNvPicPr>
            <a:picLocks noChangeAspect="1" noChangeArrowheads="1"/>
          </p:cNvPicPr>
          <p:nvPr/>
        </p:nvPicPr>
        <p:blipFill>
          <a:blip r:embed="rId3" cstate="print">
            <a:lum bright="-38000" contrast="50000"/>
          </a:blip>
          <a:srcRect/>
          <a:stretch>
            <a:fillRect/>
          </a:stretch>
        </p:blipFill>
        <p:spPr bwMode="auto">
          <a:xfrm>
            <a:off x="2484438" y="3860800"/>
            <a:ext cx="46085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1191" name="Oval 7"/>
          <p:cNvSpPr>
            <a:spLocks noChangeArrowheads="1"/>
          </p:cNvSpPr>
          <p:nvPr/>
        </p:nvSpPr>
        <p:spPr bwMode="auto">
          <a:xfrm>
            <a:off x="3717925" y="4346575"/>
            <a:ext cx="358775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62211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62212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622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6221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88913"/>
            <a:ext cx="7273925" cy="6326187"/>
          </a:xfrm>
          <a:prstGeom prst="rect">
            <a:avLst/>
          </a:prstGeom>
          <a:noFill/>
        </p:spPr>
      </p:pic>
      <p:sp>
        <p:nvSpPr>
          <p:cNvPr id="862218" name="AutoShape 10"/>
          <p:cNvSpPr>
            <a:spLocks noChangeArrowheads="1"/>
          </p:cNvSpPr>
          <p:nvPr/>
        </p:nvSpPr>
        <p:spPr bwMode="auto">
          <a:xfrm>
            <a:off x="684213" y="1989138"/>
            <a:ext cx="1081087" cy="1727200"/>
          </a:xfrm>
          <a:prstGeom prst="can">
            <a:avLst>
              <a:gd name="adj" fmla="val 39941"/>
            </a:avLst>
          </a:prstGeom>
          <a:solidFill>
            <a:schemeClr val="accent1"/>
          </a:solidFill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862221" name="WordArt 13"/>
          <p:cNvSpPr>
            <a:spLocks noChangeArrowheads="1" noChangeShapeType="1" noTextEdit="1"/>
          </p:cNvSpPr>
          <p:nvPr/>
        </p:nvSpPr>
        <p:spPr bwMode="auto">
          <a:xfrm>
            <a:off x="766763" y="2924175"/>
            <a:ext cx="863600" cy="2889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pt-BR" sz="3600" kern="10" spc="-360" normalizeH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Gautami"/>
              </a:rPr>
              <a:t>cilindro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3657600"/>
            <a:ext cx="7391400" cy="457200"/>
          </a:xfrm>
        </p:spPr>
        <p:txBody>
          <a:bodyPr/>
          <a:lstStyle/>
          <a:p>
            <a:pPr algn="l"/>
            <a:r>
              <a:rPr lang="pt-BR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03.  No desenho a seguir, dois reservatórios de altura H e raio R, um cilíndrico e outro cônico, estão totalmente vazios e cada um será alimentado por uma torneira, ambas de mesma vazão. Se o reservatório cilíndrico leva 2 horas e meia para ficar completamente cheio, o tempo necessário para que isto ocorra com o reservatório cônico será de:</a:t>
            </a:r>
            <a:r>
              <a:rPr lang="pt-BR" sz="2400">
                <a:cs typeface="Times New Roman" pitchFamily="18" charset="0"/>
              </a:rPr>
              <a:t/>
            </a:r>
            <a:br>
              <a:rPr lang="pt-BR" sz="2400">
                <a:cs typeface="Times New Roman" pitchFamily="18" charset="0"/>
              </a:rPr>
            </a:br>
            <a: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a) 2 h</a:t>
            </a:r>
            <a:b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b) 1 h e 30 min</a:t>
            </a:r>
            <a:b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c) 1 h</a:t>
            </a:r>
            <a:b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d) 50 min</a:t>
            </a:r>
            <a:b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e) 30 min</a:t>
            </a:r>
            <a:b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pt-BR" sz="24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</a:br>
            <a:r>
              <a:rPr lang="pt-BR" sz="2400" b="1">
                <a:latin typeface="Arial" pitchFamily="34" charset="0"/>
                <a:cs typeface="Arial" pitchFamily="34" charset="0"/>
              </a:rPr>
              <a:t> </a:t>
            </a:r>
            <a:r>
              <a:rPr lang="pt-BR" sz="2400">
                <a:cs typeface="Times New Roman" pitchFamily="18" charset="0"/>
              </a:rPr>
              <a:t/>
            </a:r>
            <a:br>
              <a:rPr lang="pt-BR" sz="2400">
                <a:cs typeface="Times New Roman" pitchFamily="18" charset="0"/>
              </a:rPr>
            </a:br>
            <a:r>
              <a:rPr lang="pt-BR" sz="2400">
                <a:cs typeface="Times New Roman" pitchFamily="18" charset="0"/>
              </a:rPr>
              <a:t>  </a:t>
            </a:r>
            <a:r>
              <a:rPr lang="pt-BR" sz="2400" b="1">
                <a:latin typeface="Arial" pitchFamily="34" charset="0"/>
                <a:cs typeface="Arial" pitchFamily="34" charset="0"/>
              </a:rPr>
              <a:t> </a:t>
            </a:r>
            <a:r>
              <a:rPr lang="pt-BR" sz="2400">
                <a:cs typeface="Times New Roman" pitchFamily="18" charset="0"/>
              </a:rPr>
              <a:t/>
            </a:r>
            <a:br>
              <a:rPr lang="pt-BR" sz="2400">
                <a:cs typeface="Times New Roman" pitchFamily="18" charset="0"/>
              </a:rPr>
            </a:br>
            <a:r>
              <a:rPr lang="pt-BR" sz="2400" b="1">
                <a:latin typeface="Arial" pitchFamily="34" charset="0"/>
                <a:cs typeface="Arial" pitchFamily="34" charset="0"/>
              </a:rPr>
              <a:t> </a:t>
            </a:r>
            <a:r>
              <a:rPr lang="pt-BR" sz="2400">
                <a:cs typeface="Times New Roman" pitchFamily="18" charset="0"/>
              </a:rPr>
              <a:t/>
            </a:r>
            <a:br>
              <a:rPr lang="pt-BR" sz="2400">
                <a:cs typeface="Times New Roman" pitchFamily="18" charset="0"/>
              </a:rPr>
            </a:br>
            <a:r>
              <a:rPr lang="pt-BR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pt-BR" sz="2400">
              <a:cs typeface="Times New Roman" pitchFamily="18" charset="0"/>
            </a:endParaRPr>
          </a:p>
        </p:txBody>
      </p:sp>
      <p:pic>
        <p:nvPicPr>
          <p:cNvPr id="892931" name="Picture 3" descr="http://gazetaonline.globo.com/hotsite/vestibular/fotos/vest100807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2971800"/>
            <a:ext cx="3446463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2932" name="Text Box 4"/>
          <p:cNvSpPr txBox="1">
            <a:spLocks noChangeArrowheads="1"/>
          </p:cNvSpPr>
          <p:nvPr/>
        </p:nvSpPr>
        <p:spPr bwMode="auto">
          <a:xfrm>
            <a:off x="1435100" y="52832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    </a:t>
            </a:r>
            <a:r>
              <a:rPr lang="pt-BR" sz="1800">
                <a:solidFill>
                  <a:srgbClr val="FF66CC"/>
                </a:solidFill>
              </a:rPr>
              <a:t>RESOLUÇÃO:</a:t>
            </a:r>
            <a:r>
              <a:rPr lang="pt-BR" sz="1800">
                <a:solidFill>
                  <a:srgbClr val="FF0000"/>
                </a:solidFill>
              </a:rPr>
              <a:t> O cone é como se fosse uma pirâmide de base redonda. O seu volume é 1/3 do volume do CILINDRO</a:t>
            </a:r>
          </a:p>
        </p:txBody>
      </p:sp>
      <p:sp>
        <p:nvSpPr>
          <p:cNvPr id="892933" name="Text Box 5"/>
          <p:cNvSpPr txBox="1">
            <a:spLocks noChangeArrowheads="1"/>
          </p:cNvSpPr>
          <p:nvPr/>
        </p:nvSpPr>
        <p:spPr bwMode="auto">
          <a:xfrm>
            <a:off x="2438400" y="5981700"/>
            <a:ext cx="420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u="sng">
                <a:solidFill>
                  <a:srgbClr val="0033CC"/>
                </a:solidFill>
              </a:rPr>
              <a:t>  1/3 de 150 min = 50 min</a:t>
            </a:r>
          </a:p>
        </p:txBody>
      </p:sp>
      <p:sp>
        <p:nvSpPr>
          <p:cNvPr id="892934" name="Oval 6"/>
          <p:cNvSpPr>
            <a:spLocks noChangeArrowheads="1"/>
          </p:cNvSpPr>
          <p:nvPr/>
        </p:nvSpPr>
        <p:spPr bwMode="auto">
          <a:xfrm>
            <a:off x="1358900" y="4433888"/>
            <a:ext cx="381000" cy="392112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32" grpId="0" autoUpdateAnimBg="0"/>
      <p:bldP spid="892933" grpId="0" autoUpdateAnimBg="0"/>
      <p:bldP spid="8929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371600"/>
            <a:ext cx="7620000" cy="1143000"/>
          </a:xfrm>
        </p:spPr>
        <p:txBody>
          <a:bodyPr/>
          <a:lstStyle/>
          <a:p>
            <a:pPr algn="l"/>
            <a:r>
              <a:rPr lang="pt-BR" sz="2400">
                <a:latin typeface="Arial" pitchFamily="34" charset="0"/>
                <a:cs typeface="Times New Roman" pitchFamily="18" charset="0"/>
              </a:rPr>
              <a:t>04. </a:t>
            </a:r>
            <a:r>
              <a:rPr lang="pt-BR" sz="2400" b="1">
                <a:latin typeface="Arial" pitchFamily="34" charset="0"/>
                <a:cs typeface="Times New Roman" pitchFamily="18" charset="0"/>
              </a:rPr>
              <a:t>( Ufpe ) </a:t>
            </a:r>
            <a:r>
              <a:rPr lang="pt-BR" sz="2400">
                <a:latin typeface="Arial" pitchFamily="34" charset="0"/>
                <a:cs typeface="Times New Roman" pitchFamily="18" charset="0"/>
              </a:rPr>
              <a:t>Um queijo tem a forma de um cilindro circular reto com 40cm de raio e 30cm de altura. Retira-se do mesmo uma fatia, através de dois cortes planos contendo o eixo do cilindro e formando um ângulo de 60°. Se V é o volume, em cm</a:t>
            </a:r>
            <a:r>
              <a:rPr lang="pt-BR" sz="2400" baseline="30000">
                <a:latin typeface="Arial" pitchFamily="34" charset="0"/>
                <a:cs typeface="Times New Roman" pitchFamily="18" charset="0"/>
              </a:rPr>
              <a:t>3</a:t>
            </a:r>
            <a:r>
              <a:rPr lang="pt-BR" sz="2400">
                <a:latin typeface="Arial" pitchFamily="34" charset="0"/>
                <a:cs typeface="Times New Roman" pitchFamily="18" charset="0"/>
              </a:rPr>
              <a:t>, do que restou do queijo (veja a figura a seguir), determine V/10</a:t>
            </a:r>
            <a:r>
              <a:rPr lang="pt-BR" sz="2400" baseline="30000">
                <a:latin typeface="Arial" pitchFamily="34" charset="0"/>
                <a:cs typeface="Times New Roman" pitchFamily="18" charset="0"/>
              </a:rPr>
              <a:t>3 </a:t>
            </a:r>
            <a:r>
              <a:rPr lang="pt-BR" sz="2400">
                <a:latin typeface="Arial" pitchFamily="34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pt-BR" sz="2400">
                <a:latin typeface="Arial" pitchFamily="34" charset="0"/>
                <a:cs typeface="Times New Roman" pitchFamily="18" charset="0"/>
              </a:rPr>
              <a:t> .</a:t>
            </a:r>
            <a:br>
              <a:rPr lang="pt-BR" sz="2400">
                <a:latin typeface="Arial" pitchFamily="34" charset="0"/>
                <a:cs typeface="Times New Roman" pitchFamily="18" charset="0"/>
              </a:rPr>
            </a:br>
            <a:endParaRPr lang="pt-BR" sz="2400"/>
          </a:p>
        </p:txBody>
      </p:sp>
      <p:sp>
        <p:nvSpPr>
          <p:cNvPr id="890883" name="Rectangle 3"/>
          <p:cNvSpPr>
            <a:spLocks noChangeArrowheads="1"/>
          </p:cNvSpPr>
          <p:nvPr/>
        </p:nvSpPr>
        <p:spPr bwMode="auto">
          <a:xfrm>
            <a:off x="3090863" y="242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890884" name="Object 4"/>
          <p:cNvGraphicFramePr>
            <a:graphicFrameLocks noChangeAspect="1"/>
          </p:cNvGraphicFramePr>
          <p:nvPr/>
        </p:nvGraphicFramePr>
        <p:xfrm>
          <a:off x="1143000" y="3200400"/>
          <a:ext cx="2962275" cy="2000250"/>
        </p:xfrm>
        <a:graphic>
          <a:graphicData uri="http://schemas.openxmlformats.org/presentationml/2006/ole">
            <p:oleObj spid="_x0000_s890884" r:id="rId3" imgW="2963588" imgH="2000000" progId="PBrush">
              <p:embed/>
            </p:oleObj>
          </a:graphicData>
        </a:graphic>
      </p:graphicFrame>
      <p:sp>
        <p:nvSpPr>
          <p:cNvPr id="890885" name="Text Box 5"/>
          <p:cNvSpPr txBox="1">
            <a:spLocks noChangeArrowheads="1"/>
          </p:cNvSpPr>
          <p:nvPr/>
        </p:nvSpPr>
        <p:spPr bwMode="auto">
          <a:xfrm>
            <a:off x="3733800" y="2819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RESOLUÇÃO:</a:t>
            </a:r>
          </a:p>
        </p:txBody>
      </p:sp>
      <p:sp>
        <p:nvSpPr>
          <p:cNvPr id="890886" name="Text Box 6"/>
          <p:cNvSpPr txBox="1">
            <a:spLocks noChangeArrowheads="1"/>
          </p:cNvSpPr>
          <p:nvPr/>
        </p:nvSpPr>
        <p:spPr bwMode="auto">
          <a:xfrm>
            <a:off x="3962400" y="3200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0033CC"/>
                </a:solidFill>
              </a:rPr>
              <a:t> v = </a:t>
            </a:r>
            <a:r>
              <a:rPr lang="pt-BR" sz="1800">
                <a:solidFill>
                  <a:srgbClr val="0033CC"/>
                </a:solidFill>
                <a:sym typeface="Symbol" pitchFamily="18" charset="2"/>
              </a:rPr>
              <a:t> r </a:t>
            </a:r>
            <a:r>
              <a:rPr lang="pt-BR" sz="1800" baseline="30000">
                <a:solidFill>
                  <a:srgbClr val="0033CC"/>
                </a:solidFill>
                <a:sym typeface="Symbol" pitchFamily="18" charset="2"/>
              </a:rPr>
              <a:t>2 </a:t>
            </a:r>
            <a:r>
              <a:rPr lang="pt-BR" sz="1800">
                <a:solidFill>
                  <a:srgbClr val="0033CC"/>
                </a:solidFill>
                <a:sym typeface="Symbol" pitchFamily="18" charset="2"/>
              </a:rPr>
              <a:t>. H</a:t>
            </a:r>
            <a:endParaRPr lang="pt-BR" sz="1800">
              <a:solidFill>
                <a:srgbClr val="0033CC"/>
              </a:solidFill>
            </a:endParaRPr>
          </a:p>
        </p:txBody>
      </p:sp>
      <p:sp>
        <p:nvSpPr>
          <p:cNvPr id="890887" name="Text Box 7"/>
          <p:cNvSpPr txBox="1">
            <a:spLocks noChangeArrowheads="1"/>
          </p:cNvSpPr>
          <p:nvPr/>
        </p:nvSpPr>
        <p:spPr bwMode="auto">
          <a:xfrm>
            <a:off x="3962400" y="3581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 v = </a:t>
            </a:r>
            <a:r>
              <a:rPr lang="pt-BR" sz="1800">
                <a:sym typeface="Symbol" pitchFamily="18" charset="2"/>
              </a:rPr>
              <a:t> 40 </a:t>
            </a:r>
            <a:r>
              <a:rPr lang="pt-BR" sz="1800" baseline="30000">
                <a:sym typeface="Symbol" pitchFamily="18" charset="2"/>
              </a:rPr>
              <a:t>2 </a:t>
            </a:r>
            <a:r>
              <a:rPr lang="pt-BR" sz="1800">
                <a:sym typeface="Symbol" pitchFamily="18" charset="2"/>
              </a:rPr>
              <a:t>. 30</a:t>
            </a:r>
            <a:endParaRPr lang="pt-BR" sz="1800"/>
          </a:p>
        </p:txBody>
      </p:sp>
      <p:sp>
        <p:nvSpPr>
          <p:cNvPr id="890888" name="Text Box 8"/>
          <p:cNvSpPr txBox="1">
            <a:spLocks noChangeArrowheads="1"/>
          </p:cNvSpPr>
          <p:nvPr/>
        </p:nvSpPr>
        <p:spPr bwMode="auto">
          <a:xfrm>
            <a:off x="3505200" y="3962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0033CC"/>
                </a:solidFill>
              </a:rPr>
              <a:t>        v = </a:t>
            </a:r>
            <a:r>
              <a:rPr lang="pt-BR" sz="1800">
                <a:solidFill>
                  <a:srgbClr val="0033CC"/>
                </a:solidFill>
                <a:sym typeface="Symbol" pitchFamily="18" charset="2"/>
              </a:rPr>
              <a:t> 1600 </a:t>
            </a:r>
            <a:r>
              <a:rPr lang="pt-BR" sz="1800" baseline="30000">
                <a:solidFill>
                  <a:srgbClr val="0033CC"/>
                </a:solidFill>
                <a:sym typeface="Symbol" pitchFamily="18" charset="2"/>
              </a:rPr>
              <a:t> </a:t>
            </a:r>
            <a:r>
              <a:rPr lang="pt-BR" sz="1800">
                <a:solidFill>
                  <a:srgbClr val="0033CC"/>
                </a:solidFill>
                <a:sym typeface="Symbol" pitchFamily="18" charset="2"/>
              </a:rPr>
              <a:t>. 30</a:t>
            </a:r>
            <a:endParaRPr lang="pt-BR" sz="1800">
              <a:solidFill>
                <a:srgbClr val="0033CC"/>
              </a:solidFill>
            </a:endParaRPr>
          </a:p>
        </p:txBody>
      </p:sp>
      <p:sp>
        <p:nvSpPr>
          <p:cNvPr id="890889" name="Text Box 9"/>
          <p:cNvSpPr txBox="1">
            <a:spLocks noChangeArrowheads="1"/>
          </p:cNvSpPr>
          <p:nvPr/>
        </p:nvSpPr>
        <p:spPr bwMode="auto">
          <a:xfrm>
            <a:off x="3505200" y="4343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/>
              <a:t>        v = </a:t>
            </a:r>
            <a:r>
              <a:rPr lang="pt-BR" sz="1800">
                <a:sym typeface="Symbol" pitchFamily="18" charset="2"/>
              </a:rPr>
              <a:t>16</a:t>
            </a:r>
            <a:r>
              <a:rPr lang="pt-BR" sz="1800" baseline="30000">
                <a:sym typeface="Symbol" pitchFamily="18" charset="2"/>
              </a:rPr>
              <a:t> </a:t>
            </a:r>
            <a:r>
              <a:rPr lang="pt-BR" sz="1800">
                <a:sym typeface="Symbol" pitchFamily="18" charset="2"/>
              </a:rPr>
              <a:t>. 3 . 1000  </a:t>
            </a:r>
          </a:p>
        </p:txBody>
      </p:sp>
      <p:sp>
        <p:nvSpPr>
          <p:cNvPr id="890890" name="Text Box 10"/>
          <p:cNvSpPr txBox="1">
            <a:spLocks noChangeArrowheads="1"/>
          </p:cNvSpPr>
          <p:nvPr/>
        </p:nvSpPr>
        <p:spPr bwMode="auto">
          <a:xfrm>
            <a:off x="3810000" y="47244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Volume restante = 5/6 do volume do queijo</a:t>
            </a:r>
            <a:endParaRPr lang="pt-BR" sz="18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890891" name="Text Box 11"/>
          <p:cNvSpPr txBox="1">
            <a:spLocks noChangeArrowheads="1"/>
          </p:cNvSpPr>
          <p:nvPr/>
        </p:nvSpPr>
        <p:spPr bwMode="auto">
          <a:xfrm>
            <a:off x="3995738" y="5445125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0033CC"/>
                </a:solidFill>
              </a:rPr>
              <a:t>        v = 5/6 . </a:t>
            </a:r>
            <a:r>
              <a:rPr lang="pt-BR" sz="1800">
                <a:solidFill>
                  <a:srgbClr val="0033CC"/>
                </a:solidFill>
                <a:sym typeface="Symbol" pitchFamily="18" charset="2"/>
              </a:rPr>
              <a:t>16</a:t>
            </a:r>
            <a:r>
              <a:rPr lang="pt-BR" sz="1800" baseline="30000">
                <a:solidFill>
                  <a:srgbClr val="0033CC"/>
                </a:solidFill>
                <a:sym typeface="Symbol" pitchFamily="18" charset="2"/>
              </a:rPr>
              <a:t> </a:t>
            </a:r>
            <a:r>
              <a:rPr lang="pt-BR" sz="1800">
                <a:solidFill>
                  <a:srgbClr val="0033CC"/>
                </a:solidFill>
                <a:sym typeface="Symbol" pitchFamily="18" charset="2"/>
              </a:rPr>
              <a:t>. 3 . 1000  </a:t>
            </a:r>
          </a:p>
        </p:txBody>
      </p:sp>
      <p:sp>
        <p:nvSpPr>
          <p:cNvPr id="890892" name="Text Box 12"/>
          <p:cNvSpPr txBox="1">
            <a:spLocks noChangeArrowheads="1"/>
          </p:cNvSpPr>
          <p:nvPr/>
        </p:nvSpPr>
        <p:spPr bwMode="auto">
          <a:xfrm>
            <a:off x="5576888" y="6237288"/>
            <a:ext cx="266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66CC"/>
                </a:solidFill>
              </a:rPr>
              <a:t>Resposta :  40 </a:t>
            </a:r>
            <a:endParaRPr lang="pt-BR" sz="1800">
              <a:solidFill>
                <a:srgbClr val="FF66CC"/>
              </a:solidFill>
              <a:sym typeface="Symbol" pitchFamily="18" charset="2"/>
            </a:endParaRPr>
          </a:p>
        </p:txBody>
      </p:sp>
      <p:sp>
        <p:nvSpPr>
          <p:cNvPr id="890893" name="Text Box 13"/>
          <p:cNvSpPr txBox="1">
            <a:spLocks noChangeArrowheads="1"/>
          </p:cNvSpPr>
          <p:nvPr/>
        </p:nvSpPr>
        <p:spPr bwMode="auto">
          <a:xfrm>
            <a:off x="1763713" y="5870575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chemeClr val="hlink"/>
                </a:solidFill>
              </a:rPr>
              <a:t>        v = 40 . </a:t>
            </a:r>
            <a:r>
              <a:rPr lang="pt-BR" sz="1800">
                <a:solidFill>
                  <a:schemeClr val="hlink"/>
                </a:solidFill>
                <a:sym typeface="Symbol" pitchFamily="18" charset="2"/>
              </a:rPr>
              <a:t>1000   / 10 </a:t>
            </a:r>
            <a:r>
              <a:rPr lang="pt-BR" sz="1800" baseline="30000">
                <a:solidFill>
                  <a:schemeClr val="hlink"/>
                </a:solidFill>
                <a:sym typeface="Symbol" pitchFamily="18" charset="2"/>
              </a:rPr>
              <a:t>3 </a:t>
            </a:r>
            <a:r>
              <a:rPr lang="pt-BR" sz="1800">
                <a:solidFill>
                  <a:schemeClr val="hlink"/>
                </a:solidFill>
                <a:sym typeface="Symbol" pitchFamily="18" charset="2"/>
              </a:rPr>
              <a:t></a:t>
            </a:r>
          </a:p>
        </p:txBody>
      </p:sp>
      <p:sp>
        <p:nvSpPr>
          <p:cNvPr id="890894" name="Text Box 14"/>
          <p:cNvSpPr txBox="1">
            <a:spLocks noChangeArrowheads="1"/>
          </p:cNvSpPr>
          <p:nvPr/>
        </p:nvSpPr>
        <p:spPr bwMode="auto">
          <a:xfrm>
            <a:off x="4859338" y="5084763"/>
            <a:ext cx="487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rgbClr val="FF0000"/>
                </a:solidFill>
              </a:rPr>
              <a:t>Por que 5/6 do volume do queijo?</a:t>
            </a:r>
            <a:endParaRPr lang="pt-BR" sz="180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890895" name="Group 15"/>
          <p:cNvGrpSpPr>
            <a:grpSpLocks/>
          </p:cNvGrpSpPr>
          <p:nvPr/>
        </p:nvGrpSpPr>
        <p:grpSpPr bwMode="auto">
          <a:xfrm>
            <a:off x="6372225" y="2924175"/>
            <a:ext cx="1657350" cy="1671638"/>
            <a:chOff x="4014" y="1842"/>
            <a:chExt cx="1044" cy="1053"/>
          </a:xfrm>
        </p:grpSpPr>
        <p:grpSp>
          <p:nvGrpSpPr>
            <p:cNvPr id="890896" name="Group 16"/>
            <p:cNvGrpSpPr>
              <a:grpSpLocks/>
            </p:cNvGrpSpPr>
            <p:nvPr/>
          </p:nvGrpSpPr>
          <p:grpSpPr bwMode="auto">
            <a:xfrm>
              <a:off x="4014" y="1842"/>
              <a:ext cx="1044" cy="1053"/>
              <a:chOff x="4014" y="1842"/>
              <a:chExt cx="1044" cy="1053"/>
            </a:xfrm>
          </p:grpSpPr>
          <p:grpSp>
            <p:nvGrpSpPr>
              <p:cNvPr id="890897" name="Group 17"/>
              <p:cNvGrpSpPr>
                <a:grpSpLocks/>
              </p:cNvGrpSpPr>
              <p:nvPr/>
            </p:nvGrpSpPr>
            <p:grpSpPr bwMode="auto">
              <a:xfrm>
                <a:off x="4014" y="1842"/>
                <a:ext cx="1044" cy="1053"/>
                <a:chOff x="4014" y="1842"/>
                <a:chExt cx="1044" cy="1053"/>
              </a:xfrm>
            </p:grpSpPr>
            <p:grpSp>
              <p:nvGrpSpPr>
                <p:cNvPr id="890898" name="Group 18"/>
                <p:cNvGrpSpPr>
                  <a:grpSpLocks/>
                </p:cNvGrpSpPr>
                <p:nvPr/>
              </p:nvGrpSpPr>
              <p:grpSpPr bwMode="auto">
                <a:xfrm>
                  <a:off x="4014" y="1842"/>
                  <a:ext cx="1044" cy="1053"/>
                  <a:chOff x="4014" y="1842"/>
                  <a:chExt cx="1044" cy="1053"/>
                </a:xfrm>
              </p:grpSpPr>
              <p:sp>
                <p:nvSpPr>
                  <p:cNvPr id="890899" name="Oval 19"/>
                  <p:cNvSpPr>
                    <a:spLocks noChangeArrowheads="1"/>
                  </p:cNvSpPr>
                  <p:nvPr/>
                </p:nvSpPr>
                <p:spPr bwMode="auto">
                  <a:xfrm rot="-592536">
                    <a:off x="4558" y="2614"/>
                    <a:ext cx="364" cy="22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endParaRPr lang="pt-BR"/>
                  </a:p>
                </p:txBody>
              </p:sp>
              <p:grpSp>
                <p:nvGrpSpPr>
                  <p:cNvPr id="890900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014" y="1842"/>
                    <a:ext cx="1044" cy="1053"/>
                    <a:chOff x="4014" y="1842"/>
                    <a:chExt cx="1044" cy="1053"/>
                  </a:xfrm>
                </p:grpSpPr>
                <p:sp>
                  <p:nvSpPr>
                    <p:cNvPr id="890901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40" y="2704"/>
                      <a:ext cx="91" cy="136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890902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14" y="1842"/>
                      <a:ext cx="1044" cy="1053"/>
                      <a:chOff x="4014" y="1842"/>
                      <a:chExt cx="1044" cy="1053"/>
                    </a:xfrm>
                  </p:grpSpPr>
                  <p:grpSp>
                    <p:nvGrpSpPr>
                      <p:cNvPr id="890903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14" y="1842"/>
                        <a:ext cx="1044" cy="1053"/>
                        <a:chOff x="4014" y="1842"/>
                        <a:chExt cx="1044" cy="1053"/>
                      </a:xfrm>
                    </p:grpSpPr>
                    <p:grpSp>
                      <p:nvGrpSpPr>
                        <p:cNvPr id="890904" name="Group 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014" y="1842"/>
                          <a:ext cx="1044" cy="1053"/>
                          <a:chOff x="4014" y="1842"/>
                          <a:chExt cx="1044" cy="1053"/>
                        </a:xfrm>
                      </p:grpSpPr>
                      <p:grpSp>
                        <p:nvGrpSpPr>
                          <p:cNvPr id="890905" name="Group 2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014" y="1842"/>
                            <a:ext cx="1044" cy="1053"/>
                            <a:chOff x="4014" y="1842"/>
                            <a:chExt cx="1044" cy="1053"/>
                          </a:xfrm>
                        </p:grpSpPr>
                        <p:grpSp>
                          <p:nvGrpSpPr>
                            <p:cNvPr id="890906" name="Group 2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014" y="1842"/>
                              <a:ext cx="1044" cy="1053"/>
                              <a:chOff x="4014" y="1842"/>
                              <a:chExt cx="1044" cy="1053"/>
                            </a:xfrm>
                          </p:grpSpPr>
                          <p:sp>
                            <p:nvSpPr>
                              <p:cNvPr id="890907" name="Oval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014" y="1842"/>
                                <a:ext cx="1044" cy="1044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9900"/>
                              </a:solidFill>
                              <a:ln w="57150">
                                <a:solidFill>
                                  <a:srgbClr val="0000FF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>
                                <a:spAutoFit/>
                              </a:bodyPr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890908" name="Line 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549" y="1851"/>
                                <a:ext cx="0" cy="1044"/>
                              </a:xfrm>
                              <a:prstGeom prst="line">
                                <a:avLst/>
                              </a:prstGeom>
                              <a:noFill/>
                              <a:ln w="38100">
                                <a:solidFill>
                                  <a:srgbClr val="0000FF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890909" name="Line 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4132" y="2051"/>
                                <a:ext cx="817" cy="635"/>
                              </a:xfrm>
                              <a:prstGeom prst="line">
                                <a:avLst/>
                              </a:prstGeom>
                              <a:noFill/>
                              <a:ln w="38100">
                                <a:solidFill>
                                  <a:srgbClr val="0000FF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890910" name="Line 30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V="1">
                                <a:off x="4068" y="2160"/>
                                <a:ext cx="953" cy="408"/>
                              </a:xfrm>
                              <a:prstGeom prst="line">
                                <a:avLst/>
                              </a:prstGeom>
                              <a:noFill/>
                              <a:ln w="38100">
                                <a:solidFill>
                                  <a:srgbClr val="0000FF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  <p:grpSp>
                          <p:nvGrpSpPr>
                            <p:cNvPr id="890911" name="Group 3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558" y="2441"/>
                              <a:ext cx="318" cy="402"/>
                              <a:chOff x="4558" y="2441"/>
                              <a:chExt cx="318" cy="402"/>
                            </a:xfrm>
                          </p:grpSpPr>
                          <p:sp>
                            <p:nvSpPr>
                              <p:cNvPr id="890912" name="Freeform 32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562" y="2441"/>
                                <a:ext cx="314" cy="40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9" y="0"/>
                                  </a:cxn>
                                  <a:cxn ang="0">
                                    <a:pos x="46" y="183"/>
                                  </a:cxn>
                                  <a:cxn ang="0">
                                    <a:pos x="0" y="293"/>
                                  </a:cxn>
                                  <a:cxn ang="0">
                                    <a:pos x="73" y="402"/>
                                  </a:cxn>
                                  <a:cxn ang="0">
                                    <a:pos x="137" y="384"/>
                                  </a:cxn>
                                  <a:cxn ang="0">
                                    <a:pos x="183" y="357"/>
                                  </a:cxn>
                                  <a:cxn ang="0">
                                    <a:pos x="201" y="338"/>
                                  </a:cxn>
                                  <a:cxn ang="0">
                                    <a:pos x="229" y="329"/>
                                  </a:cxn>
                                  <a:cxn ang="0">
                                    <a:pos x="238" y="302"/>
                                  </a:cxn>
                                  <a:cxn ang="0">
                                    <a:pos x="256" y="274"/>
                                  </a:cxn>
                                  <a:cxn ang="0">
                                    <a:pos x="174" y="156"/>
                                  </a:cxn>
                                  <a:cxn ang="0">
                                    <a:pos x="83" y="28"/>
                                  </a:cxn>
                                  <a:cxn ang="0">
                                    <a:pos x="9" y="0"/>
                                  </a:cxn>
                                </a:cxnLst>
                                <a:rect l="0" t="0" r="r" b="b"/>
                                <a:pathLst>
                                  <a:path w="256" h="402">
                                    <a:moveTo>
                                      <a:pt x="9" y="0"/>
                                    </a:moveTo>
                                    <a:cubicBezTo>
                                      <a:pt x="16" y="87"/>
                                      <a:pt x="5" y="121"/>
                                      <a:pt x="46" y="183"/>
                                    </a:cubicBezTo>
                                    <a:cubicBezTo>
                                      <a:pt x="38" y="241"/>
                                      <a:pt x="38" y="255"/>
                                      <a:pt x="0" y="293"/>
                                    </a:cubicBezTo>
                                    <a:cubicBezTo>
                                      <a:pt x="10" y="356"/>
                                      <a:pt x="11" y="381"/>
                                      <a:pt x="73" y="402"/>
                                    </a:cubicBezTo>
                                    <a:cubicBezTo>
                                      <a:pt x="81" y="400"/>
                                      <a:pt x="127" y="390"/>
                                      <a:pt x="137" y="384"/>
                                    </a:cubicBezTo>
                                    <a:cubicBezTo>
                                      <a:pt x="200" y="347"/>
                                      <a:pt x="108" y="382"/>
                                      <a:pt x="183" y="357"/>
                                    </a:cubicBezTo>
                                    <a:cubicBezTo>
                                      <a:pt x="189" y="351"/>
                                      <a:pt x="194" y="343"/>
                                      <a:pt x="201" y="338"/>
                                    </a:cubicBezTo>
                                    <a:cubicBezTo>
                                      <a:pt x="209" y="333"/>
                                      <a:pt x="222" y="336"/>
                                      <a:pt x="229" y="329"/>
                                    </a:cubicBezTo>
                                    <a:cubicBezTo>
                                      <a:pt x="236" y="322"/>
                                      <a:pt x="234" y="311"/>
                                      <a:pt x="238" y="302"/>
                                    </a:cubicBezTo>
                                    <a:cubicBezTo>
                                      <a:pt x="243" y="292"/>
                                      <a:pt x="250" y="283"/>
                                      <a:pt x="256" y="274"/>
                                    </a:cubicBezTo>
                                    <a:cubicBezTo>
                                      <a:pt x="239" y="224"/>
                                      <a:pt x="202" y="198"/>
                                      <a:pt x="174" y="156"/>
                                    </a:cubicBezTo>
                                    <a:cubicBezTo>
                                      <a:pt x="163" y="123"/>
                                      <a:pt x="114" y="45"/>
                                      <a:pt x="83" y="28"/>
                                    </a:cubicBezTo>
                                    <a:cubicBezTo>
                                      <a:pt x="60" y="15"/>
                                      <a:pt x="34" y="9"/>
                                      <a:pt x="9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FF"/>
                              </a:solidFill>
                              <a:ln w="9525" cap="flat" cmpd="sng">
                                <a:solidFill>
                                  <a:srgbClr val="00FF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>
                                <a:spAutoFit/>
                              </a:bodyPr>
                              <a:lstStyle/>
                              <a:p>
                                <a:endParaRPr lang="pt-BR"/>
                              </a:p>
                            </p:txBody>
                          </p:sp>
                          <p:sp>
                            <p:nvSpPr>
                              <p:cNvPr id="890913" name="AutoShape 3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558" y="2568"/>
                                <a:ext cx="136" cy="136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rgbClr val="0000FF"/>
                              </a:solidFill>
                              <a:ln w="9525">
                                <a:solidFill>
                                  <a:srgbClr val="0000FF"/>
                                </a:solidFill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>
                                <a:spAutoFit/>
                              </a:bodyPr>
                              <a:lstStyle/>
                              <a:p>
                                <a:endParaRPr lang="pt-BR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890914" name="AutoShape 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1321052">
                            <a:off x="4468" y="2432"/>
                            <a:ext cx="312" cy="363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solidFill>
                            <a:srgbClr val="0000FF"/>
                          </a:solidFill>
                          <a:ln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anchor="ctr">
                            <a:spAutoFit/>
                          </a:bodyPr>
                          <a:lstStyle/>
                          <a:p>
                            <a:endParaRPr lang="pt-BR"/>
                          </a:p>
                        </p:txBody>
                      </p:sp>
                    </p:grpSp>
                    <p:sp>
                      <p:nvSpPr>
                        <p:cNvPr id="890915" name="AutoShap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1817902">
                          <a:off x="4477" y="2378"/>
                          <a:ext cx="363" cy="408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solidFill>
                          <a:srgbClr val="0000FF"/>
                        </a:solidFill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>
                          <a:spAutoFit/>
                        </a:bodyPr>
                        <a:lstStyle/>
                        <a:p>
                          <a:endParaRPr lang="pt-BR"/>
                        </a:p>
                      </p:txBody>
                    </p:sp>
                  </p:grpSp>
                  <p:sp>
                    <p:nvSpPr>
                      <p:cNvPr id="890916" name="Oval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8" y="2750"/>
                        <a:ext cx="91" cy="136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sp>
              <p:nvSpPr>
                <p:cNvPr id="890917" name="AutoShape 37"/>
                <p:cNvSpPr>
                  <a:spLocks noChangeArrowheads="1"/>
                </p:cNvSpPr>
                <p:nvPr/>
              </p:nvSpPr>
              <p:spPr bwMode="auto">
                <a:xfrm>
                  <a:off x="4876" y="2659"/>
                  <a:ext cx="45" cy="91"/>
                </a:xfrm>
                <a:prstGeom prst="flowChartConnector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890918" name="Freeform 38"/>
              <p:cNvSpPr>
                <a:spLocks/>
              </p:cNvSpPr>
              <p:nvPr/>
            </p:nvSpPr>
            <p:spPr bwMode="auto">
              <a:xfrm>
                <a:off x="4635" y="2715"/>
                <a:ext cx="247" cy="138"/>
              </a:xfrm>
              <a:custGeom>
                <a:avLst/>
                <a:gdLst/>
                <a:ahLst/>
                <a:cxnLst>
                  <a:cxn ang="0">
                    <a:pos x="247" y="0"/>
                  </a:cxn>
                  <a:cxn ang="0">
                    <a:pos x="211" y="46"/>
                  </a:cxn>
                  <a:cxn ang="0">
                    <a:pos x="156" y="64"/>
                  </a:cxn>
                  <a:cxn ang="0">
                    <a:pos x="119" y="101"/>
                  </a:cxn>
                  <a:cxn ang="0">
                    <a:pos x="0" y="138"/>
                  </a:cxn>
                  <a:cxn ang="0">
                    <a:pos x="247" y="0"/>
                  </a:cxn>
                </a:cxnLst>
                <a:rect l="0" t="0" r="r" b="b"/>
                <a:pathLst>
                  <a:path w="247" h="138">
                    <a:moveTo>
                      <a:pt x="247" y="0"/>
                    </a:moveTo>
                    <a:cubicBezTo>
                      <a:pt x="234" y="14"/>
                      <a:pt x="228" y="36"/>
                      <a:pt x="211" y="46"/>
                    </a:cubicBezTo>
                    <a:cubicBezTo>
                      <a:pt x="195" y="56"/>
                      <a:pt x="156" y="64"/>
                      <a:pt x="156" y="64"/>
                    </a:cubicBezTo>
                    <a:cubicBezTo>
                      <a:pt x="153" y="68"/>
                      <a:pt x="124" y="99"/>
                      <a:pt x="119" y="101"/>
                    </a:cubicBezTo>
                    <a:cubicBezTo>
                      <a:pt x="99" y="111"/>
                      <a:pt x="29" y="138"/>
                      <a:pt x="0" y="138"/>
                    </a:cubicBezTo>
                    <a:lnTo>
                      <a:pt x="2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890919" name="AutoShape 39"/>
            <p:cNvSpPr>
              <a:spLocks noChangeArrowheads="1"/>
            </p:cNvSpPr>
            <p:nvPr/>
          </p:nvSpPr>
          <p:spPr bwMode="auto">
            <a:xfrm>
              <a:off x="4694" y="2750"/>
              <a:ext cx="91" cy="91"/>
            </a:xfrm>
            <a:prstGeom prst="flowChartConnector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pt-BR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9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90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0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0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0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0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5" grpId="0" autoUpdateAnimBg="0"/>
      <p:bldP spid="890886" grpId="0" autoUpdateAnimBg="0"/>
      <p:bldP spid="890887" grpId="0" autoUpdateAnimBg="0"/>
      <p:bldP spid="890888" grpId="0" autoUpdateAnimBg="0"/>
      <p:bldP spid="890889" grpId="0" autoUpdateAnimBg="0"/>
      <p:bldP spid="890890" grpId="0" autoUpdateAnimBg="0"/>
      <p:bldP spid="890891" grpId="0" autoUpdateAnimBg="0"/>
      <p:bldP spid="890892" grpId="0" autoUpdateAnimBg="0"/>
      <p:bldP spid="890893" grpId="0" autoUpdateAnimBg="0"/>
      <p:bldP spid="890894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6" name="Rectangle 2"/>
          <p:cNvSpPr>
            <a:spLocks noChangeArrowheads="1"/>
          </p:cNvSpPr>
          <p:nvPr/>
        </p:nvSpPr>
        <p:spPr bwMode="auto">
          <a:xfrm>
            <a:off x="1042988" y="765175"/>
            <a:ext cx="770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pt-BR" sz="2400" b="0"/>
              <a:t>    A figura abaixo representa uma pirâmide regular de base quadrada,  de 8 cm de altura e aresta da base 12 cm Calcule sua  área lateral e seu volume</a:t>
            </a:r>
            <a:r>
              <a:rPr lang="pt-BR"/>
              <a:t> </a:t>
            </a:r>
            <a:r>
              <a:rPr lang="pt-BR" sz="2400" b="0"/>
              <a:t>.</a:t>
            </a:r>
          </a:p>
        </p:txBody>
      </p:sp>
      <p:sp>
        <p:nvSpPr>
          <p:cNvPr id="897027" name="Rectangle 3"/>
          <p:cNvSpPr>
            <a:spLocks noChangeArrowheads="1"/>
          </p:cNvSpPr>
          <p:nvPr/>
        </p:nvSpPr>
        <p:spPr bwMode="auto">
          <a:xfrm>
            <a:off x="1331913" y="333375"/>
            <a:ext cx="21986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sz="2400">
                <a:solidFill>
                  <a:srgbClr val="FF0000"/>
                </a:solidFill>
              </a:rPr>
              <a:t>  </a:t>
            </a:r>
            <a:r>
              <a:rPr lang="pt-BR" sz="2400" u="sng">
                <a:solidFill>
                  <a:srgbClr val="FF0000"/>
                </a:solidFill>
              </a:rPr>
              <a:t>EXERCÍCIO 05</a:t>
            </a:r>
            <a:r>
              <a:rPr lang="pt-BR"/>
              <a:t/>
            </a:r>
            <a:br>
              <a:rPr lang="pt-BR"/>
            </a:br>
            <a:endParaRPr lang="pt-BR"/>
          </a:p>
        </p:txBody>
      </p:sp>
      <p:pic>
        <p:nvPicPr>
          <p:cNvPr id="897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2060575"/>
            <a:ext cx="2159000" cy="2084388"/>
          </a:xfrm>
          <a:prstGeom prst="rect">
            <a:avLst/>
          </a:prstGeom>
          <a:noFill/>
        </p:spPr>
      </p:pic>
      <p:grpSp>
        <p:nvGrpSpPr>
          <p:cNvPr id="897029" name="Group 5"/>
          <p:cNvGrpSpPr>
            <a:grpSpLocks/>
          </p:cNvGrpSpPr>
          <p:nvPr/>
        </p:nvGrpSpPr>
        <p:grpSpPr bwMode="auto">
          <a:xfrm>
            <a:off x="7451725" y="1557338"/>
            <a:ext cx="1296988" cy="1690687"/>
            <a:chOff x="839" y="2750"/>
            <a:chExt cx="816" cy="1189"/>
          </a:xfrm>
        </p:grpSpPr>
        <p:sp>
          <p:nvSpPr>
            <p:cNvPr id="897030" name="AutoShape 6"/>
            <p:cNvSpPr>
              <a:spLocks noChangeArrowheads="1"/>
            </p:cNvSpPr>
            <p:nvPr/>
          </p:nvSpPr>
          <p:spPr bwMode="auto">
            <a:xfrm>
              <a:off x="1111" y="2750"/>
              <a:ext cx="544" cy="817"/>
            </a:xfrm>
            <a:prstGeom prst="rtTriangl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  <p:sp>
          <p:nvSpPr>
            <p:cNvPr id="897031" name="Text Box 7"/>
            <p:cNvSpPr txBox="1">
              <a:spLocks noChangeArrowheads="1"/>
            </p:cNvSpPr>
            <p:nvPr/>
          </p:nvSpPr>
          <p:spPr bwMode="auto">
            <a:xfrm>
              <a:off x="1202" y="3702"/>
              <a:ext cx="27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indent="-254000" algn="r">
                <a:spcBef>
                  <a:spcPct val="50000"/>
                </a:spcBef>
                <a:tabLst>
                  <a:tab pos="254000" algn="l"/>
                </a:tabLst>
              </a:pPr>
              <a:r>
                <a:rPr lang="pt-BR" sz="1600"/>
                <a:t>6</a:t>
              </a:r>
            </a:p>
          </p:txBody>
        </p:sp>
        <p:sp>
          <p:nvSpPr>
            <p:cNvPr id="897032" name="Text Box 8"/>
            <p:cNvSpPr txBox="1">
              <a:spLocks noChangeArrowheads="1"/>
            </p:cNvSpPr>
            <p:nvPr/>
          </p:nvSpPr>
          <p:spPr bwMode="auto">
            <a:xfrm>
              <a:off x="839" y="3067"/>
              <a:ext cx="272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indent="-254000" algn="r">
                <a:spcBef>
                  <a:spcPct val="50000"/>
                </a:spcBef>
                <a:tabLst>
                  <a:tab pos="254000" algn="l"/>
                </a:tabLst>
              </a:pPr>
              <a:r>
                <a:rPr lang="pt-BR" sz="1600"/>
                <a:t>8</a:t>
              </a:r>
            </a:p>
          </p:txBody>
        </p:sp>
      </p:grpSp>
      <p:sp>
        <p:nvSpPr>
          <p:cNvPr id="897033" name="Text Box 9"/>
          <p:cNvSpPr txBox="1">
            <a:spLocks noChangeArrowheads="1"/>
          </p:cNvSpPr>
          <p:nvPr/>
        </p:nvSpPr>
        <p:spPr bwMode="auto">
          <a:xfrm>
            <a:off x="8316913" y="187960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r">
              <a:spcBef>
                <a:spcPct val="50000"/>
              </a:spcBef>
              <a:tabLst>
                <a:tab pos="254000" algn="l"/>
              </a:tabLst>
            </a:pPr>
            <a:r>
              <a:rPr lang="pt-BR" sz="1600"/>
              <a:t>ap</a:t>
            </a:r>
          </a:p>
        </p:txBody>
      </p:sp>
      <p:sp>
        <p:nvSpPr>
          <p:cNvPr id="897034" name="Text Box 10"/>
          <p:cNvSpPr txBox="1">
            <a:spLocks noChangeArrowheads="1"/>
          </p:cNvSpPr>
          <p:nvPr/>
        </p:nvSpPr>
        <p:spPr bwMode="auto">
          <a:xfrm>
            <a:off x="3851275" y="1989138"/>
            <a:ext cx="222092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54000">
              <a:spcBef>
                <a:spcPct val="50000"/>
              </a:spcBef>
              <a:tabLst>
                <a:tab pos="254000" algn="l"/>
              </a:tabLst>
            </a:pPr>
            <a:r>
              <a:rPr lang="pt-BR" sz="2400" dirty="0"/>
              <a:t>   </a:t>
            </a:r>
            <a:r>
              <a:rPr lang="pt-BR" sz="2400" dirty="0">
                <a:solidFill>
                  <a:srgbClr val="FF0000"/>
                </a:solidFill>
              </a:rPr>
              <a:t>ap</a:t>
            </a:r>
            <a:r>
              <a:rPr lang="pt-BR" sz="2400" baseline="30000" dirty="0">
                <a:solidFill>
                  <a:srgbClr val="FF0000"/>
                </a:solidFill>
              </a:rPr>
              <a:t>2 </a:t>
            </a:r>
            <a:r>
              <a:rPr lang="pt-BR" sz="2400" dirty="0">
                <a:solidFill>
                  <a:srgbClr val="FF0000"/>
                </a:solidFill>
              </a:rPr>
              <a:t>= 6</a:t>
            </a:r>
            <a:r>
              <a:rPr lang="pt-BR" sz="2400" baseline="30000" dirty="0">
                <a:solidFill>
                  <a:srgbClr val="FF0000"/>
                </a:solidFill>
              </a:rPr>
              <a:t>2 </a:t>
            </a:r>
            <a:r>
              <a:rPr lang="pt-BR" sz="2400" dirty="0">
                <a:solidFill>
                  <a:srgbClr val="FF0000"/>
                </a:solidFill>
              </a:rPr>
              <a:t>+ 8</a:t>
            </a:r>
            <a:r>
              <a:rPr lang="pt-BR" sz="2400" baseline="30000" dirty="0">
                <a:solidFill>
                  <a:srgbClr val="FF0000"/>
                </a:solidFill>
              </a:rPr>
              <a:t>2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897035" name="Text Box 11"/>
          <p:cNvSpPr txBox="1">
            <a:spLocks noChangeArrowheads="1"/>
          </p:cNvSpPr>
          <p:nvPr/>
        </p:nvSpPr>
        <p:spPr bwMode="auto">
          <a:xfrm>
            <a:off x="4427538" y="2420938"/>
            <a:ext cx="228760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54000">
              <a:spcBef>
                <a:spcPct val="50000"/>
              </a:spcBef>
              <a:tabLst>
                <a:tab pos="254000" algn="l"/>
              </a:tabLst>
            </a:pPr>
            <a:r>
              <a:rPr lang="pt-BR" sz="2400" dirty="0"/>
              <a:t>   ap</a:t>
            </a:r>
            <a:r>
              <a:rPr lang="pt-BR" sz="2400" baseline="30000" dirty="0"/>
              <a:t>2 </a:t>
            </a:r>
            <a:r>
              <a:rPr lang="pt-BR" sz="2400" dirty="0"/>
              <a:t>= 36</a:t>
            </a:r>
            <a:r>
              <a:rPr lang="pt-BR" sz="2400" baseline="30000" dirty="0"/>
              <a:t> </a:t>
            </a:r>
            <a:r>
              <a:rPr lang="pt-BR" sz="2400" dirty="0"/>
              <a:t>+ 64</a:t>
            </a:r>
          </a:p>
        </p:txBody>
      </p:sp>
      <p:sp>
        <p:nvSpPr>
          <p:cNvPr id="897036" name="Text Box 12"/>
          <p:cNvSpPr txBox="1">
            <a:spLocks noChangeArrowheads="1"/>
          </p:cNvSpPr>
          <p:nvPr/>
        </p:nvSpPr>
        <p:spPr bwMode="auto">
          <a:xfrm>
            <a:off x="5076825" y="2924175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>
              <a:spcBef>
                <a:spcPct val="50000"/>
              </a:spcBef>
              <a:tabLst>
                <a:tab pos="254000" algn="l"/>
              </a:tabLst>
            </a:pPr>
            <a:r>
              <a:rPr lang="pt-BR" sz="2400"/>
              <a:t>   </a:t>
            </a:r>
            <a:r>
              <a:rPr lang="pt-BR" sz="2400">
                <a:solidFill>
                  <a:schemeClr val="accent1"/>
                </a:solidFill>
              </a:rPr>
              <a:t>ap</a:t>
            </a:r>
            <a:r>
              <a:rPr lang="pt-BR" sz="2400" baseline="30000">
                <a:solidFill>
                  <a:schemeClr val="accent1"/>
                </a:solidFill>
              </a:rPr>
              <a:t>2 </a:t>
            </a:r>
            <a:r>
              <a:rPr lang="pt-BR" sz="2400">
                <a:solidFill>
                  <a:schemeClr val="accent1"/>
                </a:solidFill>
              </a:rPr>
              <a:t>= 100</a:t>
            </a:r>
          </a:p>
        </p:txBody>
      </p:sp>
      <p:sp>
        <p:nvSpPr>
          <p:cNvPr id="897037" name="Text Box 13"/>
          <p:cNvSpPr txBox="1">
            <a:spLocks noChangeArrowheads="1"/>
          </p:cNvSpPr>
          <p:nvPr/>
        </p:nvSpPr>
        <p:spPr bwMode="auto">
          <a:xfrm>
            <a:off x="5651500" y="34290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>
              <a:spcBef>
                <a:spcPct val="50000"/>
              </a:spcBef>
              <a:tabLst>
                <a:tab pos="254000" algn="l"/>
              </a:tabLst>
            </a:pPr>
            <a:r>
              <a:rPr lang="pt-BR" sz="2400"/>
              <a:t>   ap</a:t>
            </a:r>
            <a:r>
              <a:rPr lang="pt-BR" sz="2400" baseline="30000"/>
              <a:t> </a:t>
            </a:r>
            <a:r>
              <a:rPr lang="pt-BR" sz="2400"/>
              <a:t>= 10 cm</a:t>
            </a:r>
          </a:p>
        </p:txBody>
      </p:sp>
      <p:sp>
        <p:nvSpPr>
          <p:cNvPr id="897038" name="Text Box 14"/>
          <p:cNvSpPr txBox="1">
            <a:spLocks noChangeArrowheads="1"/>
          </p:cNvSpPr>
          <p:nvPr/>
        </p:nvSpPr>
        <p:spPr bwMode="auto">
          <a:xfrm>
            <a:off x="971550" y="4149725"/>
            <a:ext cx="230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000" dirty="0">
                <a:solidFill>
                  <a:srgbClr val="FF00FF"/>
                </a:solidFill>
              </a:rPr>
              <a:t>  Cálculo da área lateral AL:</a:t>
            </a:r>
          </a:p>
        </p:txBody>
      </p:sp>
      <p:sp>
        <p:nvSpPr>
          <p:cNvPr id="897039" name="Text Box 15"/>
          <p:cNvSpPr txBox="1">
            <a:spLocks noChangeArrowheads="1"/>
          </p:cNvSpPr>
          <p:nvPr/>
        </p:nvSpPr>
        <p:spPr bwMode="auto">
          <a:xfrm>
            <a:off x="928662" y="5203825"/>
            <a:ext cx="3071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54000" algn="r">
              <a:spcBef>
                <a:spcPct val="50000"/>
              </a:spcBef>
              <a:tabLst>
                <a:tab pos="254000" algn="l"/>
              </a:tabLst>
            </a:pPr>
            <a:r>
              <a:rPr lang="pt-BR" sz="2400" dirty="0">
                <a:solidFill>
                  <a:srgbClr val="6666FF"/>
                </a:solidFill>
              </a:rPr>
              <a:t> AL = 4 [ </a:t>
            </a:r>
            <a:r>
              <a:rPr lang="pt-BR" sz="2400" dirty="0" err="1">
                <a:solidFill>
                  <a:srgbClr val="6666FF"/>
                </a:solidFill>
              </a:rPr>
              <a:t>ap</a:t>
            </a:r>
            <a:r>
              <a:rPr lang="pt-BR" sz="2400" dirty="0">
                <a:solidFill>
                  <a:srgbClr val="6666FF"/>
                </a:solidFill>
              </a:rPr>
              <a:t> . 12] / 2</a:t>
            </a:r>
          </a:p>
        </p:txBody>
      </p:sp>
      <p:sp>
        <p:nvSpPr>
          <p:cNvPr id="897040" name="Text Box 16"/>
          <p:cNvSpPr txBox="1">
            <a:spLocks noChangeArrowheads="1"/>
          </p:cNvSpPr>
          <p:nvPr/>
        </p:nvSpPr>
        <p:spPr bwMode="auto">
          <a:xfrm>
            <a:off x="1258888" y="5734050"/>
            <a:ext cx="25987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54000" algn="r">
              <a:spcBef>
                <a:spcPct val="50000"/>
              </a:spcBef>
              <a:tabLst>
                <a:tab pos="254000" algn="l"/>
              </a:tabLst>
            </a:pPr>
            <a:r>
              <a:rPr lang="pt-BR" sz="2400" dirty="0"/>
              <a:t> AL = 2 [ ap. 12] </a:t>
            </a:r>
          </a:p>
        </p:txBody>
      </p:sp>
      <p:sp>
        <p:nvSpPr>
          <p:cNvPr id="897041" name="Text Box 17"/>
          <p:cNvSpPr txBox="1">
            <a:spLocks noChangeArrowheads="1"/>
          </p:cNvSpPr>
          <p:nvPr/>
        </p:nvSpPr>
        <p:spPr bwMode="auto">
          <a:xfrm>
            <a:off x="3924300" y="5805488"/>
            <a:ext cx="286227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54000" algn="r">
              <a:spcBef>
                <a:spcPct val="50000"/>
              </a:spcBef>
              <a:tabLst>
                <a:tab pos="254000" algn="l"/>
              </a:tabLst>
            </a:pPr>
            <a:r>
              <a:rPr lang="pt-BR" sz="2400" dirty="0">
                <a:solidFill>
                  <a:srgbClr val="6666FF"/>
                </a:solidFill>
              </a:rPr>
              <a:t>  AL = 2 [ 10 . 12]</a:t>
            </a:r>
            <a:r>
              <a:rPr lang="pt-BR" dirty="0"/>
              <a:t> </a:t>
            </a:r>
          </a:p>
        </p:txBody>
      </p:sp>
      <p:sp>
        <p:nvSpPr>
          <p:cNvPr id="897042" name="Text Box 18"/>
          <p:cNvSpPr txBox="1">
            <a:spLocks noChangeArrowheads="1"/>
          </p:cNvSpPr>
          <p:nvPr/>
        </p:nvSpPr>
        <p:spPr bwMode="auto">
          <a:xfrm>
            <a:off x="6573838" y="5819775"/>
            <a:ext cx="23558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54000" algn="r">
              <a:spcBef>
                <a:spcPct val="50000"/>
              </a:spcBef>
              <a:tabLst>
                <a:tab pos="254000" algn="l"/>
              </a:tabLst>
            </a:pPr>
            <a:r>
              <a:rPr lang="pt-BR" sz="2400" dirty="0">
                <a:solidFill>
                  <a:srgbClr val="FF0000"/>
                </a:solidFill>
              </a:rPr>
              <a:t>  AL = 240</a:t>
            </a:r>
            <a:r>
              <a:rPr lang="pt-BR" dirty="0"/>
              <a:t> </a:t>
            </a:r>
            <a:r>
              <a:rPr lang="pt-BR" sz="2400" dirty="0">
                <a:solidFill>
                  <a:srgbClr val="FF0000"/>
                </a:solidFill>
              </a:rPr>
              <a:t>cm </a:t>
            </a:r>
            <a:r>
              <a:rPr lang="pt-BR" sz="2400" baseline="30000" dirty="0">
                <a:solidFill>
                  <a:srgbClr val="FF0000"/>
                </a:solidFill>
              </a:rPr>
              <a:t>2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89704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3860800"/>
            <a:ext cx="4522787" cy="18240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970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97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97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97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97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7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9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9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97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97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97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97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7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97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97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97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97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897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897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897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34" grpId="0"/>
      <p:bldP spid="897035" grpId="0"/>
      <p:bldP spid="897036" grpId="0"/>
      <p:bldP spid="897037" grpId="0"/>
      <p:bldP spid="897038" grpId="0"/>
      <p:bldP spid="897039" grpId="0"/>
      <p:bldP spid="897040" grpId="0"/>
      <p:bldP spid="897041" grpId="0"/>
      <p:bldP spid="89704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ChangeArrowheads="1"/>
          </p:cNvSpPr>
          <p:nvPr/>
        </p:nvSpPr>
        <p:spPr bwMode="auto">
          <a:xfrm>
            <a:off x="1042988" y="765175"/>
            <a:ext cx="770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pt-BR" sz="2400" b="0"/>
              <a:t>    A figura abaixo representa uma pirâmide regular de base quadrada,  de 8 cm de altura e aresta da base 12 cm Calcule sua  área lateral e seu volume</a:t>
            </a:r>
            <a:r>
              <a:rPr lang="pt-BR"/>
              <a:t> </a:t>
            </a:r>
            <a:r>
              <a:rPr lang="pt-BR" sz="2400" b="0"/>
              <a:t>.</a:t>
            </a:r>
          </a:p>
        </p:txBody>
      </p:sp>
      <p:sp>
        <p:nvSpPr>
          <p:cNvPr id="898051" name="Rectangle 3"/>
          <p:cNvSpPr>
            <a:spLocks noChangeArrowheads="1"/>
          </p:cNvSpPr>
          <p:nvPr/>
        </p:nvSpPr>
        <p:spPr bwMode="auto">
          <a:xfrm>
            <a:off x="1331913" y="333375"/>
            <a:ext cx="21986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sz="2400">
                <a:solidFill>
                  <a:srgbClr val="FF0000"/>
                </a:solidFill>
              </a:rPr>
              <a:t>  </a:t>
            </a:r>
            <a:r>
              <a:rPr lang="pt-BR" sz="2400" u="sng">
                <a:solidFill>
                  <a:srgbClr val="FF0000"/>
                </a:solidFill>
              </a:rPr>
              <a:t>EXERCÍCIO 05</a:t>
            </a:r>
            <a:r>
              <a:rPr lang="pt-BR"/>
              <a:t/>
            </a:r>
            <a:br>
              <a:rPr lang="pt-BR"/>
            </a:br>
            <a:endParaRPr lang="pt-BR"/>
          </a:p>
        </p:txBody>
      </p:sp>
      <p:pic>
        <p:nvPicPr>
          <p:cNvPr id="898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2060575"/>
            <a:ext cx="2159000" cy="2084388"/>
          </a:xfrm>
          <a:prstGeom prst="rect">
            <a:avLst/>
          </a:prstGeom>
          <a:noFill/>
        </p:spPr>
      </p:pic>
      <p:sp>
        <p:nvSpPr>
          <p:cNvPr id="898057" name="Text Box 9"/>
          <p:cNvSpPr txBox="1">
            <a:spLocks noChangeArrowheads="1"/>
          </p:cNvSpPr>
          <p:nvPr/>
        </p:nvSpPr>
        <p:spPr bwMode="auto">
          <a:xfrm>
            <a:off x="8316913" y="1879600"/>
            <a:ext cx="43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r">
              <a:spcBef>
                <a:spcPct val="50000"/>
              </a:spcBef>
              <a:tabLst>
                <a:tab pos="254000" algn="l"/>
              </a:tabLst>
            </a:pPr>
            <a:r>
              <a:rPr lang="pt-BR" sz="1600"/>
              <a:t>ap</a:t>
            </a:r>
          </a:p>
        </p:txBody>
      </p:sp>
      <p:sp>
        <p:nvSpPr>
          <p:cNvPr id="898062" name="Text Box 14"/>
          <p:cNvSpPr txBox="1">
            <a:spLocks noChangeArrowheads="1"/>
          </p:cNvSpPr>
          <p:nvPr/>
        </p:nvSpPr>
        <p:spPr bwMode="auto">
          <a:xfrm>
            <a:off x="3851275" y="2133600"/>
            <a:ext cx="4249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000">
                <a:solidFill>
                  <a:srgbClr val="FF00FF"/>
                </a:solidFill>
              </a:rPr>
              <a:t>  Cálculo do volume:</a:t>
            </a:r>
          </a:p>
        </p:txBody>
      </p:sp>
      <p:sp>
        <p:nvSpPr>
          <p:cNvPr id="898063" name="Text Box 15"/>
          <p:cNvSpPr txBox="1">
            <a:spLocks noChangeArrowheads="1"/>
          </p:cNvSpPr>
          <p:nvPr/>
        </p:nvSpPr>
        <p:spPr bwMode="auto">
          <a:xfrm>
            <a:off x="1116013" y="4365625"/>
            <a:ext cx="3384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l">
              <a:spcBef>
                <a:spcPct val="50000"/>
              </a:spcBef>
              <a:tabLst>
                <a:tab pos="254000" algn="l"/>
              </a:tabLst>
            </a:pPr>
            <a:r>
              <a:rPr lang="pt-BR" sz="2400">
                <a:solidFill>
                  <a:srgbClr val="6666FF"/>
                </a:solidFill>
              </a:rPr>
              <a:t>   </a:t>
            </a:r>
            <a:r>
              <a:rPr lang="pt-BR" sz="2000">
                <a:solidFill>
                  <a:srgbClr val="6666FF"/>
                </a:solidFill>
              </a:rPr>
              <a:t>Ab </a:t>
            </a:r>
            <a:r>
              <a:rPr lang="pt-BR" sz="2000">
                <a:solidFill>
                  <a:srgbClr val="6666FF"/>
                </a:solidFill>
                <a:sym typeface="Wingdings" pitchFamily="2" charset="2"/>
              </a:rPr>
              <a:t> Área da base</a:t>
            </a:r>
          </a:p>
          <a:p>
            <a:pPr indent="-254000" algn="l">
              <a:spcBef>
                <a:spcPct val="50000"/>
              </a:spcBef>
              <a:tabLst>
                <a:tab pos="254000" algn="l"/>
              </a:tabLst>
            </a:pPr>
            <a:r>
              <a:rPr lang="pt-BR" sz="2000">
                <a:solidFill>
                  <a:srgbClr val="6666FF"/>
                </a:solidFill>
                <a:sym typeface="Wingdings" pitchFamily="2" charset="2"/>
              </a:rPr>
              <a:t>    V  volume</a:t>
            </a:r>
          </a:p>
          <a:p>
            <a:pPr indent="-254000" algn="l">
              <a:spcBef>
                <a:spcPct val="50000"/>
              </a:spcBef>
              <a:tabLst>
                <a:tab pos="254000" algn="l"/>
              </a:tabLst>
            </a:pPr>
            <a:r>
              <a:rPr lang="pt-BR" sz="2000">
                <a:solidFill>
                  <a:srgbClr val="6666FF"/>
                </a:solidFill>
                <a:sym typeface="Wingdings" pitchFamily="2" charset="2"/>
              </a:rPr>
              <a:t>   H  altura da pirâmide</a:t>
            </a:r>
            <a:endParaRPr lang="pt-BR" sz="2000">
              <a:solidFill>
                <a:srgbClr val="6666FF"/>
              </a:solidFill>
            </a:endParaRPr>
          </a:p>
        </p:txBody>
      </p:sp>
      <p:sp>
        <p:nvSpPr>
          <p:cNvPr id="898069" name="Rectangle 21"/>
          <p:cNvSpPr>
            <a:spLocks noChangeArrowheads="1"/>
          </p:cNvSpPr>
          <p:nvPr/>
        </p:nvSpPr>
        <p:spPr bwMode="auto">
          <a:xfrm>
            <a:off x="0" y="2909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898068" name="Object 20"/>
          <p:cNvGraphicFramePr>
            <a:graphicFrameLocks noChangeAspect="1"/>
          </p:cNvGraphicFramePr>
          <p:nvPr/>
        </p:nvGraphicFramePr>
        <p:xfrm>
          <a:off x="4932363" y="2636838"/>
          <a:ext cx="1882775" cy="1038225"/>
        </p:xfrm>
        <a:graphic>
          <a:graphicData uri="http://schemas.openxmlformats.org/presentationml/2006/ole">
            <p:oleObj spid="_x0000_s898068" name="Equation" r:id="rId4" imgW="723600" imgH="393480" progId="Equation.3">
              <p:embed/>
            </p:oleObj>
          </a:graphicData>
        </a:graphic>
      </p:graphicFrame>
      <p:graphicFrame>
        <p:nvGraphicFramePr>
          <p:cNvPr id="898071" name="Object 23"/>
          <p:cNvGraphicFramePr>
            <a:graphicFrameLocks noChangeAspect="1"/>
          </p:cNvGraphicFramePr>
          <p:nvPr>
            <p:ph/>
          </p:nvPr>
        </p:nvGraphicFramePr>
        <p:xfrm>
          <a:off x="5003800" y="4090988"/>
          <a:ext cx="1944688" cy="885825"/>
        </p:xfrm>
        <a:graphic>
          <a:graphicData uri="http://schemas.openxmlformats.org/presentationml/2006/ole">
            <p:oleObj spid="_x0000_s898071" name="Equation" r:id="rId5" imgW="863280" imgH="393480" progId="Equation.3">
              <p:embed/>
            </p:oleObj>
          </a:graphicData>
        </a:graphic>
      </p:graphicFrame>
      <p:graphicFrame>
        <p:nvGraphicFramePr>
          <p:cNvPr id="898073" name="Object 25"/>
          <p:cNvGraphicFramePr>
            <a:graphicFrameLocks noChangeAspect="1"/>
          </p:cNvGraphicFramePr>
          <p:nvPr/>
        </p:nvGraphicFramePr>
        <p:xfrm>
          <a:off x="5032375" y="5270500"/>
          <a:ext cx="1887538" cy="514350"/>
        </p:xfrm>
        <a:graphic>
          <a:graphicData uri="http://schemas.openxmlformats.org/presentationml/2006/ole">
            <p:oleObj spid="_x0000_s898073" name="Equation" r:id="rId6" imgW="838080" imgH="228600" progId="Equation.3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476250"/>
            <a:ext cx="76200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BR" sz="2400"/>
              <a:t>06. A água de um reservatório na forma de um paralelepípedo retângulo de comprimento 30m e largura 20m atingia a altura de 10m. Com a falta de chuvas e o calor, 1800 metros cúbicos da água do reservatório evaporaram. A água restante no reservatório atingiu a altura de: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/>
              <a:t/>
            </a:r>
            <a:br>
              <a:rPr lang="pt-BR" sz="2400"/>
            </a:br>
            <a:r>
              <a:rPr lang="pt-BR" sz="2400"/>
              <a:t>a) 2m.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/>
              <a:t>     b) 3m.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/>
              <a:t>     c) 7m.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/>
              <a:t>     d) 8m.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sz="2400"/>
              <a:t>     e) 9m.</a:t>
            </a:r>
          </a:p>
        </p:txBody>
      </p:sp>
      <p:pic>
        <p:nvPicPr>
          <p:cNvPr id="90214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2205038"/>
            <a:ext cx="4249737" cy="2298700"/>
          </a:xfrm>
          <a:prstGeom prst="rect">
            <a:avLst/>
          </a:prstGeom>
          <a:noFill/>
        </p:spPr>
      </p:pic>
      <p:sp>
        <p:nvSpPr>
          <p:cNvPr id="902148" name="Text Box 4"/>
          <p:cNvSpPr txBox="1">
            <a:spLocks noChangeArrowheads="1"/>
          </p:cNvSpPr>
          <p:nvPr/>
        </p:nvSpPr>
        <p:spPr bwMode="auto">
          <a:xfrm>
            <a:off x="1908175" y="5949950"/>
            <a:ext cx="2303463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000"/>
              <a:t>  V = 30 . 20 . h</a:t>
            </a:r>
          </a:p>
        </p:txBody>
      </p:sp>
      <p:sp>
        <p:nvSpPr>
          <p:cNvPr id="902149" name="Text Box 5"/>
          <p:cNvSpPr txBox="1">
            <a:spLocks noChangeArrowheads="1"/>
          </p:cNvSpPr>
          <p:nvPr/>
        </p:nvSpPr>
        <p:spPr bwMode="auto">
          <a:xfrm>
            <a:off x="6443663" y="4365625"/>
            <a:ext cx="2303462" cy="40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000">
                <a:solidFill>
                  <a:srgbClr val="0000FF"/>
                </a:solidFill>
              </a:rPr>
              <a:t>  30 . 20 . h  = 1800</a:t>
            </a:r>
          </a:p>
        </p:txBody>
      </p:sp>
      <p:sp>
        <p:nvSpPr>
          <p:cNvPr id="902150" name="Text Box 6"/>
          <p:cNvSpPr txBox="1">
            <a:spLocks noChangeArrowheads="1"/>
          </p:cNvSpPr>
          <p:nvPr/>
        </p:nvSpPr>
        <p:spPr bwMode="auto">
          <a:xfrm>
            <a:off x="6372225" y="5013325"/>
            <a:ext cx="230346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000"/>
              <a:t>   h  = 1800 / 600</a:t>
            </a:r>
          </a:p>
        </p:txBody>
      </p:sp>
      <p:sp>
        <p:nvSpPr>
          <p:cNvPr id="902151" name="Text Box 7"/>
          <p:cNvSpPr txBox="1">
            <a:spLocks noChangeArrowheads="1"/>
          </p:cNvSpPr>
          <p:nvPr/>
        </p:nvSpPr>
        <p:spPr bwMode="auto">
          <a:xfrm>
            <a:off x="6804025" y="5589588"/>
            <a:ext cx="1555750" cy="3968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000">
                <a:solidFill>
                  <a:srgbClr val="0000FF"/>
                </a:solidFill>
              </a:rPr>
              <a:t>  h  = 3 m</a:t>
            </a:r>
          </a:p>
        </p:txBody>
      </p:sp>
      <p:sp>
        <p:nvSpPr>
          <p:cNvPr id="902152" name="Text Box 8"/>
          <p:cNvSpPr txBox="1">
            <a:spLocks noChangeArrowheads="1"/>
          </p:cNvSpPr>
          <p:nvPr/>
        </p:nvSpPr>
        <p:spPr bwMode="auto">
          <a:xfrm>
            <a:off x="1116013" y="4581525"/>
            <a:ext cx="36718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000">
                <a:solidFill>
                  <a:srgbClr val="FF33CC"/>
                </a:solidFill>
              </a:rPr>
              <a:t>R E S O L U Ç Â O :</a:t>
            </a:r>
          </a:p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000"/>
              <a:t>    Vamos calcular a altura da água evaporada </a:t>
            </a:r>
            <a:r>
              <a:rPr lang="pt-BR" sz="2000" b="0">
                <a:solidFill>
                  <a:srgbClr val="FF0000"/>
                </a:solidFill>
              </a:rPr>
              <a:t>( h )</a:t>
            </a:r>
            <a:r>
              <a:rPr lang="pt-BR" sz="2000"/>
              <a:t> </a:t>
            </a:r>
            <a:r>
              <a:rPr lang="pt-BR" sz="2000">
                <a:sym typeface="Wingdings" pitchFamily="2" charset="2"/>
              </a:rPr>
              <a:t></a:t>
            </a:r>
            <a:endParaRPr lang="pt-BR" sz="2000"/>
          </a:p>
        </p:txBody>
      </p:sp>
      <p:sp>
        <p:nvSpPr>
          <p:cNvPr id="902153" name="Text Box 9"/>
          <p:cNvSpPr txBox="1">
            <a:spLocks noChangeArrowheads="1"/>
          </p:cNvSpPr>
          <p:nvPr/>
        </p:nvSpPr>
        <p:spPr bwMode="auto">
          <a:xfrm>
            <a:off x="4643438" y="6092825"/>
            <a:ext cx="4105275" cy="473075"/>
          </a:xfrm>
          <a:prstGeom prst="rect">
            <a:avLst/>
          </a:prstGeom>
          <a:noFill/>
          <a:ln w="76200" cmpd="tri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540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000">
                <a:solidFill>
                  <a:srgbClr val="FF33CC"/>
                </a:solidFill>
              </a:rPr>
              <a:t>   altura restante = 10 – 3 = 7 m</a:t>
            </a:r>
            <a:endParaRPr lang="pt-BR" sz="2000"/>
          </a:p>
        </p:txBody>
      </p:sp>
      <p:sp>
        <p:nvSpPr>
          <p:cNvPr id="902154" name="Oval 10"/>
          <p:cNvSpPr>
            <a:spLocks noChangeArrowheads="1"/>
          </p:cNvSpPr>
          <p:nvPr/>
        </p:nvSpPr>
        <p:spPr bwMode="auto">
          <a:xfrm>
            <a:off x="1446213" y="3313113"/>
            <a:ext cx="444500" cy="4191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2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2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2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0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02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2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8" grpId="0" animBg="1"/>
      <p:bldP spid="902149" grpId="0" animBg="1"/>
      <p:bldP spid="902150" grpId="0" animBg="1"/>
      <p:bldP spid="902151" grpId="0" animBg="1"/>
      <p:bldP spid="902152" grpId="0"/>
      <p:bldP spid="902153" grpId="0" animBg="1"/>
      <p:bldP spid="902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7" dist="17961" dir="13500000">
              <a:srgbClr val="747474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71472" y="35716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(VUNESP – MODELO ENEM) – O volume do ar contido</a:t>
            </a:r>
          </a:p>
          <a:p>
            <a:r>
              <a:rPr lang="pt-BR" sz="2400" dirty="0" smtClean="0"/>
              <a:t>em um galpão com a forma e dimensões dadas pela figura abaixo é: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6929454" y="1714488"/>
            <a:ext cx="1357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a) 288</a:t>
            </a:r>
          </a:p>
          <a:p>
            <a:r>
              <a:rPr lang="pt-BR" sz="2400" dirty="0" smtClean="0"/>
              <a:t>b) 384</a:t>
            </a:r>
          </a:p>
          <a:p>
            <a:r>
              <a:rPr lang="pt-BR" sz="2400" dirty="0" smtClean="0"/>
              <a:t>c) 480</a:t>
            </a:r>
          </a:p>
          <a:p>
            <a:r>
              <a:rPr lang="pt-BR" sz="2400" dirty="0" smtClean="0"/>
              <a:t>d) 360</a:t>
            </a:r>
          </a:p>
          <a:p>
            <a:r>
              <a:rPr lang="pt-BR" sz="2400" dirty="0" smtClean="0"/>
              <a:t>e) 768</a:t>
            </a:r>
            <a:endParaRPr lang="pt-BR" sz="2400" dirty="0"/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0"/>
            <a:ext cx="2520210" cy="468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738" y="1328512"/>
            <a:ext cx="3100402" cy="303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ChangeArrowheads="1"/>
          </p:cNvSpPr>
          <p:nvPr/>
        </p:nvSpPr>
        <p:spPr bwMode="auto">
          <a:xfrm>
            <a:off x="1143000" y="533400"/>
            <a:ext cx="7315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pt-BR" sz="2400" b="0">
                <a:latin typeface="Times New Roman" pitchFamily="18" charset="0"/>
                <a:cs typeface="Times New Roman" pitchFamily="18" charset="0"/>
              </a:rPr>
              <a:t>07. </a:t>
            </a:r>
            <a:r>
              <a:rPr lang="pt-BR" sz="2400">
                <a:latin typeface="Times New Roman" pitchFamily="18" charset="0"/>
                <a:cs typeface="Times New Roman" pitchFamily="18" charset="0"/>
              </a:rPr>
              <a:t>( UNEB – 2001 ) </a:t>
            </a:r>
            <a:r>
              <a:rPr lang="pt-BR" sz="2400" b="0">
                <a:latin typeface="Times New Roman" pitchFamily="18" charset="0"/>
                <a:cs typeface="Times New Roman" pitchFamily="18" charset="0"/>
              </a:rPr>
              <a:t>Um litro de leite</a:t>
            </a:r>
            <a:r>
              <a:rPr lang="pt-BR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0">
                <a:latin typeface="Times New Roman" pitchFamily="18" charset="0"/>
                <a:cs typeface="Times New Roman" pitchFamily="18" charset="0"/>
              </a:rPr>
              <a:t>está embalado em uma caixa. Colocando-se 3/4 do conteúdo da caixa em uma jarra em forma de um cilindro circular reto de raio da base igual a 5 cm, a altura do nível de leite, no recipiente cilíndrico, fica aproximadamente igual a</a:t>
            </a:r>
            <a:r>
              <a:rPr lang="pt-BR" sz="2400" b="0">
                <a:latin typeface="Times New Roman" pitchFamily="18" charset="0"/>
              </a:rPr>
              <a:t> </a:t>
            </a:r>
          </a:p>
        </p:txBody>
      </p:sp>
      <p:sp>
        <p:nvSpPr>
          <p:cNvPr id="903171" name="Rectangle 3"/>
          <p:cNvSpPr>
            <a:spLocks noChangeArrowheads="1"/>
          </p:cNvSpPr>
          <p:nvPr/>
        </p:nvSpPr>
        <p:spPr bwMode="auto">
          <a:xfrm>
            <a:off x="1524000" y="2743200"/>
            <a:ext cx="2514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l" eaLnBrk="1" hangingPunct="1">
              <a:tabLst>
                <a:tab pos="457200" algn="l"/>
              </a:tabLst>
            </a:pPr>
            <a:r>
              <a:rPr lang="pt-BR" sz="2400" b="0"/>
              <a:t>01)</a:t>
            </a:r>
            <a:r>
              <a:rPr lang="pt-BR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0"/>
              <a:t> 4,25 cm</a:t>
            </a:r>
            <a:endParaRPr lang="pt-BR" sz="2400" b="0">
              <a:cs typeface="Times New Roman" pitchFamily="18" charset="0"/>
            </a:endParaRPr>
          </a:p>
          <a:p>
            <a:pPr indent="-228600" algn="l">
              <a:tabLst>
                <a:tab pos="457200" algn="l"/>
              </a:tabLst>
            </a:pPr>
            <a:r>
              <a:rPr lang="pt-BR" sz="2400" b="0"/>
              <a:t>02)</a:t>
            </a:r>
            <a:r>
              <a:rPr lang="pt-BR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0"/>
              <a:t> 5,00 cm</a:t>
            </a:r>
            <a:endParaRPr lang="pt-BR" sz="2400" b="0">
              <a:cs typeface="Times New Roman" pitchFamily="18" charset="0"/>
            </a:endParaRPr>
          </a:p>
          <a:p>
            <a:pPr indent="-228600" algn="l">
              <a:tabLst>
                <a:tab pos="457200" algn="l"/>
              </a:tabLst>
            </a:pPr>
            <a:r>
              <a:rPr lang="pt-BR" sz="2400" b="0"/>
              <a:t>03)</a:t>
            </a:r>
            <a:r>
              <a:rPr lang="pt-BR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0"/>
              <a:t> 7,80 cm</a:t>
            </a:r>
            <a:endParaRPr lang="pt-BR" sz="2400" b="0">
              <a:cs typeface="Times New Roman" pitchFamily="18" charset="0"/>
            </a:endParaRPr>
          </a:p>
          <a:p>
            <a:pPr indent="-228600" algn="l">
              <a:tabLst>
                <a:tab pos="457200" algn="l"/>
              </a:tabLst>
            </a:pPr>
            <a:r>
              <a:rPr lang="pt-BR" sz="2400" b="0"/>
              <a:t>04)</a:t>
            </a:r>
            <a:r>
              <a:rPr lang="pt-BR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0"/>
              <a:t> 9,55 cm</a:t>
            </a:r>
            <a:endParaRPr lang="pt-BR" sz="2400" b="0">
              <a:cs typeface="Times New Roman" pitchFamily="18" charset="0"/>
            </a:endParaRPr>
          </a:p>
          <a:p>
            <a:pPr indent="-228600" algn="l">
              <a:tabLst>
                <a:tab pos="457200" algn="l"/>
              </a:tabLst>
            </a:pPr>
            <a:r>
              <a:rPr lang="pt-BR" sz="2400" b="0"/>
              <a:t>05)</a:t>
            </a:r>
            <a:r>
              <a:rPr lang="pt-BR" sz="2400" b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0"/>
              <a:t>11,20 cm</a:t>
            </a:r>
            <a:endParaRPr lang="pt-BR" sz="2400" b="0">
              <a:cs typeface="Times New Roman" pitchFamily="18" charset="0"/>
            </a:endParaRPr>
          </a:p>
          <a:p>
            <a:pPr indent="-228600" algn="l">
              <a:tabLst>
                <a:tab pos="457200" algn="l"/>
              </a:tabLst>
            </a:pPr>
            <a:endParaRPr lang="pt-BR" sz="2400" b="0">
              <a:latin typeface="Times New Roman" pitchFamily="18" charset="0"/>
            </a:endParaRPr>
          </a:p>
        </p:txBody>
      </p:sp>
      <p:sp>
        <p:nvSpPr>
          <p:cNvPr id="903172" name="Rectangle 4"/>
          <p:cNvSpPr>
            <a:spLocks noChangeArrowheads="1"/>
          </p:cNvSpPr>
          <p:nvPr/>
        </p:nvSpPr>
        <p:spPr bwMode="auto">
          <a:xfrm>
            <a:off x="3886200" y="39624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l" eaLnBrk="1" hangingPunct="1">
              <a:tabLst>
                <a:tab pos="457200" algn="l"/>
              </a:tabLst>
            </a:pPr>
            <a:r>
              <a:rPr lang="pt-BR" sz="2400" b="0">
                <a:solidFill>
                  <a:srgbClr val="0000FF"/>
                </a:solidFill>
              </a:rPr>
              <a:t>  V = </a:t>
            </a:r>
            <a:r>
              <a:rPr lang="pt-BR" sz="2400" b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pt-BR" sz="2400" b="0">
                <a:solidFill>
                  <a:srgbClr val="0000FF"/>
                </a:solidFill>
              </a:rPr>
              <a:t> r</a:t>
            </a:r>
            <a:r>
              <a:rPr lang="pt-BR" sz="2400" b="0" baseline="30000">
                <a:solidFill>
                  <a:srgbClr val="0000FF"/>
                </a:solidFill>
              </a:rPr>
              <a:t>2 </a:t>
            </a:r>
            <a:r>
              <a:rPr lang="pt-BR" sz="2400" b="0">
                <a:solidFill>
                  <a:srgbClr val="0000FF"/>
                </a:solidFill>
              </a:rPr>
              <a:t>. H</a:t>
            </a:r>
            <a:endParaRPr lang="pt-BR" sz="2400" b="0">
              <a:solidFill>
                <a:srgbClr val="0000FF"/>
              </a:solidFill>
              <a:cs typeface="Times New Roman" pitchFamily="18" charset="0"/>
            </a:endParaRPr>
          </a:p>
          <a:p>
            <a:pPr indent="-228600" algn="l">
              <a:tabLst>
                <a:tab pos="457200" algn="l"/>
              </a:tabLst>
            </a:pPr>
            <a:endParaRPr lang="pt-BR" sz="2400" b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03173" name="Rectangle 5"/>
          <p:cNvSpPr>
            <a:spLocks noChangeArrowheads="1"/>
          </p:cNvSpPr>
          <p:nvPr/>
        </p:nvSpPr>
        <p:spPr bwMode="auto">
          <a:xfrm>
            <a:off x="5257800" y="44958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l" eaLnBrk="1" hangingPunct="1">
              <a:tabLst>
                <a:tab pos="457200" algn="l"/>
              </a:tabLst>
            </a:pPr>
            <a:r>
              <a:rPr lang="pt-BR" sz="2400" b="0">
                <a:solidFill>
                  <a:schemeClr val="hlink"/>
                </a:solidFill>
              </a:rPr>
              <a:t>  3,14 . 5</a:t>
            </a:r>
            <a:r>
              <a:rPr lang="pt-BR" sz="2400" b="0" baseline="30000">
                <a:solidFill>
                  <a:schemeClr val="hlink"/>
                </a:solidFill>
              </a:rPr>
              <a:t>2 </a:t>
            </a:r>
            <a:r>
              <a:rPr lang="pt-BR" sz="2400" b="0">
                <a:solidFill>
                  <a:schemeClr val="hlink"/>
                </a:solidFill>
              </a:rPr>
              <a:t>. H = 750</a:t>
            </a:r>
            <a:endParaRPr lang="pt-BR" sz="2400" b="0">
              <a:solidFill>
                <a:schemeClr val="hlink"/>
              </a:solidFill>
              <a:cs typeface="Times New Roman" pitchFamily="18" charset="0"/>
            </a:endParaRPr>
          </a:p>
          <a:p>
            <a:pPr indent="-228600" algn="l">
              <a:tabLst>
                <a:tab pos="457200" algn="l"/>
              </a:tabLst>
            </a:pPr>
            <a:endParaRPr lang="pt-BR" sz="2400" b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903174" name="Rectangle 6"/>
          <p:cNvSpPr>
            <a:spLocks noChangeArrowheads="1"/>
          </p:cNvSpPr>
          <p:nvPr/>
        </p:nvSpPr>
        <p:spPr bwMode="auto">
          <a:xfrm>
            <a:off x="3810000" y="50292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l" eaLnBrk="1" hangingPunct="1">
              <a:tabLst>
                <a:tab pos="457200" algn="l"/>
              </a:tabLst>
            </a:pPr>
            <a:r>
              <a:rPr lang="pt-BR" sz="2400" b="0">
                <a:solidFill>
                  <a:srgbClr val="0000FF"/>
                </a:solidFill>
              </a:rPr>
              <a:t> H = 750 / 78,5</a:t>
            </a:r>
            <a:endParaRPr lang="pt-BR" sz="2400" b="0">
              <a:solidFill>
                <a:srgbClr val="0000FF"/>
              </a:solidFill>
              <a:cs typeface="Times New Roman" pitchFamily="18" charset="0"/>
            </a:endParaRPr>
          </a:p>
          <a:p>
            <a:pPr indent="-228600" algn="l">
              <a:tabLst>
                <a:tab pos="457200" algn="l"/>
              </a:tabLst>
            </a:pPr>
            <a:endParaRPr lang="pt-BR" sz="2400" b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03175" name="Rectangle 7"/>
          <p:cNvSpPr>
            <a:spLocks noChangeArrowheads="1"/>
          </p:cNvSpPr>
          <p:nvPr/>
        </p:nvSpPr>
        <p:spPr bwMode="auto">
          <a:xfrm>
            <a:off x="5410200" y="5791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l" eaLnBrk="1" hangingPunct="1">
              <a:tabLst>
                <a:tab pos="457200" algn="l"/>
              </a:tabLst>
            </a:pPr>
            <a:r>
              <a:rPr lang="pt-BR" sz="2400" b="0">
                <a:solidFill>
                  <a:srgbClr val="FF0000"/>
                </a:solidFill>
              </a:rPr>
              <a:t> H = 9,55</a:t>
            </a:r>
          </a:p>
        </p:txBody>
      </p:sp>
      <p:sp>
        <p:nvSpPr>
          <p:cNvPr id="903176" name="Rectangle 8"/>
          <p:cNvSpPr>
            <a:spLocks noChangeArrowheads="1"/>
          </p:cNvSpPr>
          <p:nvPr/>
        </p:nvSpPr>
        <p:spPr bwMode="auto">
          <a:xfrm>
            <a:off x="4191000" y="2514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l" eaLnBrk="1" hangingPunct="1">
              <a:tabLst>
                <a:tab pos="457200" algn="l"/>
              </a:tabLst>
            </a:pPr>
            <a:r>
              <a:rPr lang="pt-BR" sz="2400" b="0">
                <a:solidFill>
                  <a:srgbClr val="FF0000"/>
                </a:solidFill>
              </a:rPr>
              <a:t>  RESOLUÇÃO:</a:t>
            </a:r>
          </a:p>
        </p:txBody>
      </p:sp>
      <p:sp>
        <p:nvSpPr>
          <p:cNvPr id="903177" name="Rectangle 9"/>
          <p:cNvSpPr>
            <a:spLocks noChangeArrowheads="1"/>
          </p:cNvSpPr>
          <p:nvPr/>
        </p:nvSpPr>
        <p:spPr bwMode="auto">
          <a:xfrm>
            <a:off x="3733800" y="3048000"/>
            <a:ext cx="480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l" eaLnBrk="1" hangingPunct="1">
              <a:tabLst>
                <a:tab pos="457200" algn="l"/>
              </a:tabLst>
            </a:pPr>
            <a:r>
              <a:rPr lang="pt-BR" sz="2400" b="0">
                <a:solidFill>
                  <a:srgbClr val="FF00FF"/>
                </a:solidFill>
              </a:rPr>
              <a:t>  Obs: 1 litro tem 1 000 cm </a:t>
            </a:r>
            <a:r>
              <a:rPr lang="pt-BR" sz="2400" b="0" baseline="30000">
                <a:solidFill>
                  <a:srgbClr val="FF00FF"/>
                </a:solidFill>
              </a:rPr>
              <a:t>3</a:t>
            </a:r>
            <a:r>
              <a:rPr lang="pt-BR" sz="2400" b="0">
                <a:solidFill>
                  <a:srgbClr val="FF00FF"/>
                </a:solidFill>
              </a:rPr>
              <a:t> logo ¾ equivale a 750 cm</a:t>
            </a:r>
            <a:r>
              <a:rPr lang="pt-BR" sz="2400" b="0" baseline="30000">
                <a:solidFill>
                  <a:srgbClr val="FF00FF"/>
                </a:solidFill>
              </a:rPr>
              <a:t>3 </a:t>
            </a:r>
            <a:r>
              <a:rPr lang="pt-BR" sz="2400" b="0">
                <a:solidFill>
                  <a:srgbClr val="FF00FF"/>
                </a:solidFill>
              </a:rPr>
              <a:t>.</a:t>
            </a:r>
          </a:p>
        </p:txBody>
      </p:sp>
      <p:sp>
        <p:nvSpPr>
          <p:cNvPr id="903178" name="Oval 10"/>
          <p:cNvSpPr>
            <a:spLocks noChangeArrowheads="1"/>
          </p:cNvSpPr>
          <p:nvPr/>
        </p:nvSpPr>
        <p:spPr bwMode="auto">
          <a:xfrm>
            <a:off x="1681146" y="3822700"/>
            <a:ext cx="533400" cy="5334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3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3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2" grpId="0" autoUpdateAnimBg="0"/>
      <p:bldP spid="903173" grpId="0" autoUpdateAnimBg="0"/>
      <p:bldP spid="903174" grpId="0" autoUpdateAnimBg="0"/>
      <p:bldP spid="903175" grpId="0" autoUpdateAnimBg="0"/>
      <p:bldP spid="903176" grpId="0" autoUpdateAnimBg="0"/>
      <p:bldP spid="903177" grpId="0" autoUpdateAnimBg="0"/>
      <p:bldP spid="90317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676400"/>
            <a:ext cx="7620000" cy="1143000"/>
          </a:xfrm>
        </p:spPr>
        <p:txBody>
          <a:bodyPr/>
          <a:lstStyle/>
          <a:p>
            <a:pPr algn="l"/>
            <a:r>
              <a:rPr lang="pt-BR" sz="2400">
                <a:latin typeface="Arial" pitchFamily="34" charset="0"/>
                <a:cs typeface="Arial" pitchFamily="34" charset="0"/>
              </a:rPr>
              <a:t>08. De uma viga de madeira de seção quadrada de lado </a:t>
            </a:r>
            <a:r>
              <a:rPr lang="pt-BR" sz="2400">
                <a:latin typeface="Amazone BT" pitchFamily="66" charset="0"/>
                <a:ea typeface="Arial Unicode MS" pitchFamily="34" charset="-128"/>
                <a:cs typeface="Arial Unicode MS" pitchFamily="34" charset="-128"/>
              </a:rPr>
              <a:t>l  </a:t>
            </a:r>
            <a:r>
              <a:rPr lang="pt-BR" sz="2400">
                <a:latin typeface="Arial" pitchFamily="34" charset="0"/>
                <a:cs typeface="Arial" pitchFamily="34" charset="0"/>
              </a:rPr>
              <a:t>=10cm extrai-se uma cunha de altura h=15cm, conforme a figura. O volume da cunha é:</a:t>
            </a:r>
            <a:r>
              <a:rPr lang="pt-BR" sz="240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>
                <a:ea typeface="Arial Unicode MS" pitchFamily="34" charset="-128"/>
                <a:cs typeface="Arial Unicode MS" pitchFamily="34" charset="-128"/>
              </a:rPr>
            </a:br>
            <a:r>
              <a:rPr lang="pt-BR" sz="2400">
                <a:latin typeface="Arial" pitchFamily="34" charset="0"/>
                <a:cs typeface="Arial" pitchFamily="34" charset="0"/>
              </a:rPr>
              <a:t> </a:t>
            </a:r>
            <a:r>
              <a:rPr lang="pt-BR" sz="240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>
                <a:ea typeface="Arial Unicode MS" pitchFamily="34" charset="-128"/>
                <a:cs typeface="Arial Unicode MS" pitchFamily="34" charset="-128"/>
              </a:rPr>
            </a:br>
            <a:r>
              <a:rPr lang="pt-BR" sz="2400">
                <a:latin typeface="Arial" pitchFamily="34" charset="0"/>
                <a:cs typeface="Arial" pitchFamily="34" charset="0"/>
              </a:rPr>
              <a:t>a) 250 cm</a:t>
            </a:r>
            <a:r>
              <a:rPr lang="pt-BR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pt-BR" sz="240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>
                <a:ea typeface="Arial Unicode MS" pitchFamily="34" charset="-128"/>
                <a:cs typeface="Arial Unicode MS" pitchFamily="34" charset="-128"/>
              </a:rPr>
            </a:br>
            <a:r>
              <a:rPr lang="pt-BR" sz="2400">
                <a:latin typeface="Arial" pitchFamily="34" charset="0"/>
                <a:cs typeface="Arial" pitchFamily="34" charset="0"/>
              </a:rPr>
              <a:t>b) 500 cm</a:t>
            </a:r>
            <a:r>
              <a:rPr lang="pt-BR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pt-BR" sz="240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>
                <a:ea typeface="Arial Unicode MS" pitchFamily="34" charset="-128"/>
                <a:cs typeface="Arial Unicode MS" pitchFamily="34" charset="-128"/>
              </a:rPr>
            </a:br>
            <a:r>
              <a:rPr lang="pt-BR" sz="2400">
                <a:latin typeface="Arial" pitchFamily="34" charset="0"/>
                <a:cs typeface="Arial" pitchFamily="34" charset="0"/>
              </a:rPr>
              <a:t>c) 750 cm</a:t>
            </a:r>
            <a:r>
              <a:rPr lang="pt-BR" sz="2400" baseline="30000">
                <a:latin typeface="Arial" pitchFamily="34" charset="0"/>
                <a:cs typeface="Arial" pitchFamily="34" charset="0"/>
              </a:rPr>
              <a:t>3 </a:t>
            </a:r>
            <a:r>
              <a:rPr lang="pt-BR" sz="240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>
                <a:ea typeface="Arial Unicode MS" pitchFamily="34" charset="-128"/>
                <a:cs typeface="Arial Unicode MS" pitchFamily="34" charset="-128"/>
              </a:rPr>
            </a:br>
            <a:r>
              <a:rPr lang="pt-BR" sz="2400">
                <a:latin typeface="Arial" pitchFamily="34" charset="0"/>
                <a:cs typeface="Arial" pitchFamily="34" charset="0"/>
              </a:rPr>
              <a:t>d) 1000 cm</a:t>
            </a:r>
            <a:r>
              <a:rPr lang="pt-BR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pt-BR" sz="240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>
                <a:ea typeface="Arial Unicode MS" pitchFamily="34" charset="-128"/>
                <a:cs typeface="Arial Unicode MS" pitchFamily="34" charset="-128"/>
              </a:rPr>
            </a:br>
            <a:r>
              <a:rPr lang="pt-BR" sz="2400">
                <a:latin typeface="Arial" pitchFamily="34" charset="0"/>
                <a:cs typeface="Arial" pitchFamily="34" charset="0"/>
              </a:rPr>
              <a:t>e) 1250 cm</a:t>
            </a:r>
            <a:r>
              <a:rPr lang="pt-BR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pt-BR" sz="240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t-BR" sz="2400">
                <a:ea typeface="Arial Unicode MS" pitchFamily="34" charset="-128"/>
                <a:cs typeface="Arial Unicode MS" pitchFamily="34" charset="-128"/>
              </a:rPr>
            </a:br>
            <a:endParaRPr lang="pt-BR" sz="2400"/>
          </a:p>
        </p:txBody>
      </p:sp>
      <p:graphicFrame>
        <p:nvGraphicFramePr>
          <p:cNvPr id="904195" name="Object 3"/>
          <p:cNvGraphicFramePr>
            <a:graphicFrameLocks noChangeAspect="1"/>
          </p:cNvGraphicFramePr>
          <p:nvPr/>
        </p:nvGraphicFramePr>
        <p:xfrm>
          <a:off x="4191000" y="1752600"/>
          <a:ext cx="2971800" cy="1998663"/>
        </p:xfrm>
        <a:graphic>
          <a:graphicData uri="http://schemas.openxmlformats.org/presentationml/2006/ole">
            <p:oleObj spid="_x0000_s904195" name="Imagem de bitmap" r:id="rId3" imgW="2971429" imgH="2000000" progId="PBrush">
              <p:embed/>
            </p:oleObj>
          </a:graphicData>
        </a:graphic>
      </p:graphicFrame>
      <p:sp>
        <p:nvSpPr>
          <p:cNvPr id="904196" name="Text Box 4"/>
          <p:cNvSpPr txBox="1">
            <a:spLocks noChangeArrowheads="1"/>
          </p:cNvSpPr>
          <p:nvPr/>
        </p:nvSpPr>
        <p:spPr bwMode="auto">
          <a:xfrm>
            <a:off x="2209800" y="426720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FF0000"/>
                </a:solidFill>
              </a:rPr>
              <a:t>    RESOLUÇÃO:</a:t>
            </a:r>
          </a:p>
        </p:txBody>
      </p:sp>
      <p:sp>
        <p:nvSpPr>
          <p:cNvPr id="904197" name="Text Box 5"/>
          <p:cNvSpPr txBox="1">
            <a:spLocks noChangeArrowheads="1"/>
          </p:cNvSpPr>
          <p:nvPr/>
        </p:nvSpPr>
        <p:spPr bwMode="auto">
          <a:xfrm>
            <a:off x="4419600" y="52578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i="1">
                <a:solidFill>
                  <a:srgbClr val="6666FF"/>
                </a:solidFill>
              </a:rPr>
              <a:t>     </a:t>
            </a:r>
            <a:r>
              <a:rPr lang="pt-BR" sz="2800" i="1" u="sng">
                <a:solidFill>
                  <a:srgbClr val="6666FF"/>
                </a:solidFill>
              </a:rPr>
              <a:t>V = 750 cm</a:t>
            </a:r>
            <a:r>
              <a:rPr lang="pt-BR" sz="2800" i="1">
                <a:solidFill>
                  <a:srgbClr val="6666FF"/>
                </a:solidFill>
              </a:rPr>
              <a:t> </a:t>
            </a:r>
            <a:r>
              <a:rPr lang="pt-BR" sz="2800" i="1" baseline="30000">
                <a:solidFill>
                  <a:srgbClr val="6666FF"/>
                </a:solidFill>
              </a:rPr>
              <a:t>3</a:t>
            </a:r>
            <a:endParaRPr lang="pt-BR" sz="2800" i="1">
              <a:solidFill>
                <a:srgbClr val="6666FF"/>
              </a:solidFill>
            </a:endParaRPr>
          </a:p>
        </p:txBody>
      </p:sp>
      <p:sp>
        <p:nvSpPr>
          <p:cNvPr id="904198" name="Oval 6"/>
          <p:cNvSpPr>
            <a:spLocks noChangeArrowheads="1"/>
          </p:cNvSpPr>
          <p:nvPr/>
        </p:nvSpPr>
        <p:spPr bwMode="auto">
          <a:xfrm>
            <a:off x="1117600" y="2603500"/>
            <a:ext cx="444500" cy="4191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904199" name="Group 7"/>
          <p:cNvGraphicFramePr>
            <a:graphicFrameLocks noGrp="1"/>
          </p:cNvGraphicFramePr>
          <p:nvPr/>
        </p:nvGraphicFramePr>
        <p:xfrm>
          <a:off x="4724400" y="4114800"/>
          <a:ext cx="2667000" cy="1036320"/>
        </p:xfrm>
        <a:graphic>
          <a:graphicData uri="http://schemas.openxmlformats.org/drawingml/2006/table">
            <a:tbl>
              <a:tblPr/>
              <a:tblGrid>
                <a:gridCol w="1676400"/>
                <a:gridCol w="990600"/>
              </a:tblGrid>
              <a:tr h="5175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V = 10 .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10.15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4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4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6" grpId="0" autoUpdateAnimBg="0"/>
      <p:bldP spid="904197" grpId="0" autoUpdateAnimBg="0"/>
      <p:bldP spid="90419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00100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00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88913"/>
            <a:ext cx="6624637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01123" name="Rectangle 3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01124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901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60350"/>
            <a:ext cx="72009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9395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indent="-254000" algn="ctr">
              <a:tabLst>
                <a:tab pos="254000" algn="l"/>
              </a:tabLst>
            </a:pPr>
            <a:endParaRPr lang="pt-BR" sz="2400"/>
          </a:p>
          <a:p>
            <a:pPr indent="-254000" algn="ctr">
              <a:tabLst>
                <a:tab pos="254000" algn="l"/>
              </a:tabLst>
            </a:pPr>
            <a:endParaRPr lang="pt-BR" sz="2400"/>
          </a:p>
          <a:p>
            <a:pPr indent="-254000" algn="ctr">
              <a:tabLst>
                <a:tab pos="254000" algn="l"/>
              </a:tabLst>
            </a:pPr>
            <a:endParaRPr lang="pt-BR" sz="2400"/>
          </a:p>
          <a:p>
            <a:pPr indent="-254000" algn="ctr">
              <a:tabLst>
                <a:tab pos="254000" algn="l"/>
              </a:tabLst>
            </a:pPr>
            <a:endParaRPr lang="pt-BR" sz="2400"/>
          </a:p>
          <a:p>
            <a:pPr indent="-254000" algn="ctr">
              <a:tabLst>
                <a:tab pos="254000" algn="l"/>
              </a:tabLst>
            </a:pPr>
            <a:endParaRPr lang="pt-BR" sz="2400"/>
          </a:p>
          <a:p>
            <a:pPr indent="-254000" algn="ctr">
              <a:tabLst>
                <a:tab pos="254000" algn="l"/>
              </a:tabLst>
            </a:pPr>
            <a:r>
              <a:rPr lang="pt-BR" sz="2400"/>
              <a:t>O nível de 40m foi atingido quantas vezes neste período?</a:t>
            </a:r>
          </a:p>
        </p:txBody>
      </p:sp>
      <p:sp>
        <p:nvSpPr>
          <p:cNvPr id="89395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93957" name="Rectangle 5"/>
          <p:cNvSpPr>
            <a:spLocks noChangeArrowheads="1"/>
          </p:cNvSpPr>
          <p:nvPr/>
        </p:nvSpPr>
        <p:spPr bwMode="auto">
          <a:xfrm>
            <a:off x="395288" y="333375"/>
            <a:ext cx="8424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pt-BR" sz="2400" b="0"/>
              <a:t>11. (Ufpe 95) No gráfico a seguir, temos o nível da água armazenada em uma barragem, ao longo de três anos.</a:t>
            </a:r>
          </a:p>
        </p:txBody>
      </p:sp>
      <p:sp>
        <p:nvSpPr>
          <p:cNvPr id="8939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893959" name="Object 7"/>
          <p:cNvGraphicFramePr>
            <a:graphicFrameLocks noChangeAspect="1"/>
          </p:cNvGraphicFramePr>
          <p:nvPr/>
        </p:nvGraphicFramePr>
        <p:xfrm>
          <a:off x="3563938" y="1341438"/>
          <a:ext cx="3887787" cy="2613025"/>
        </p:xfrm>
        <a:graphic>
          <a:graphicData uri="http://schemas.openxmlformats.org/presentationml/2006/ole">
            <p:oleObj spid="_x0000_s893959" name="Imagem de bitmap" r:id="rId4" imgW="2971429" imgH="2000000" progId="PBrush">
              <p:embed/>
            </p:oleObj>
          </a:graphicData>
        </a:graphic>
      </p:graphicFrame>
      <p:sp>
        <p:nvSpPr>
          <p:cNvPr id="893960" name="Rectangle 8"/>
          <p:cNvSpPr>
            <a:spLocks noChangeArrowheads="1"/>
          </p:cNvSpPr>
          <p:nvPr/>
        </p:nvSpPr>
        <p:spPr bwMode="auto">
          <a:xfrm>
            <a:off x="444500" y="4508500"/>
            <a:ext cx="12128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47650" algn="ctr"/>
            <a:r>
              <a:rPr lang="pt-BR" sz="2400" b="0"/>
              <a:t>    a) 1     </a:t>
            </a:r>
          </a:p>
          <a:p>
            <a:pPr indent="247650" algn="ctr"/>
            <a:r>
              <a:rPr lang="pt-BR" sz="2400" b="0"/>
              <a:t>    b) 2    </a:t>
            </a:r>
          </a:p>
          <a:p>
            <a:pPr indent="247650" algn="ctr"/>
            <a:r>
              <a:rPr lang="pt-BR" sz="2400" b="0"/>
              <a:t>c) 3</a:t>
            </a:r>
          </a:p>
          <a:p>
            <a:pPr indent="247650" algn="ctr"/>
            <a:r>
              <a:rPr lang="pt-BR" sz="2400" b="0"/>
              <a:t>d) 4</a:t>
            </a:r>
          </a:p>
          <a:p>
            <a:pPr indent="247650" algn="ctr"/>
            <a:r>
              <a:rPr lang="pt-BR" sz="2400" b="0"/>
              <a:t>e) 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6835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6835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683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0350"/>
            <a:ext cx="7632700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69379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69380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69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54013"/>
            <a:ext cx="84963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64259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64260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64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8424863" cy="613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65283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65284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652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392113"/>
            <a:ext cx="84963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66307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66308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6630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9725" y="1557338"/>
            <a:ext cx="59658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631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350" y="188913"/>
            <a:ext cx="62642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7" dist="17961" dir="13500000">
              <a:srgbClr val="747474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>
            <a:lum bright="-13000" contrast="31000"/>
          </a:blip>
          <a:srcRect/>
          <a:stretch>
            <a:fillRect/>
          </a:stretch>
        </p:blipFill>
        <p:spPr bwMode="auto">
          <a:xfrm>
            <a:off x="428596" y="1500173"/>
            <a:ext cx="4429156" cy="500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28596" y="28572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 A área lateral de um prisma regular hexagonal é o triplo da área da base desse prisma. Calcular o seu volume, sabendo que a base do prisma tem 12 cm de perímetro.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67331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67332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6733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6350" y="188913"/>
            <a:ext cx="65436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733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1263650" y="4660900"/>
            <a:ext cx="6505575" cy="192405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971550" y="836613"/>
            <a:ext cx="77755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1" hangingPunct="1"/>
            <a:r>
              <a:rPr lang="pt-BR" sz="2400" b="0"/>
              <a:t>08. Deseja-se construir um cone circular reto com 4cm de raio da base e 3cm de altura. Para isso, recorta-se, em cartolina, um setor circular para a superfície lateral e um círculo para a base. A medida do ângulo central do setor circular é:</a:t>
            </a:r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1331913" y="333375"/>
            <a:ext cx="33162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indent="-254000">
              <a:tabLst>
                <a:tab pos="254000" algn="l"/>
              </a:tabLst>
            </a:pPr>
            <a:r>
              <a:rPr lang="pt-BR" sz="2400">
                <a:solidFill>
                  <a:srgbClr val="FF0000"/>
                </a:solidFill>
              </a:rPr>
              <a:t>  </a:t>
            </a:r>
            <a:r>
              <a:rPr lang="pt-BR" sz="2400" u="sng">
                <a:solidFill>
                  <a:srgbClr val="FF0000"/>
                </a:solidFill>
              </a:rPr>
              <a:t>EXERCÍCIO EXTRA 01</a:t>
            </a:r>
            <a:r>
              <a:rPr lang="pt-BR"/>
              <a:t/>
            </a:r>
            <a:br>
              <a:rPr lang="pt-BR"/>
            </a:br>
            <a:endParaRPr lang="pt-BR"/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971550" y="2852738"/>
            <a:ext cx="15128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47650" algn="r"/>
            <a:r>
              <a:rPr lang="pt-BR" sz="2400" b="0"/>
              <a:t>a) 144°</a:t>
            </a:r>
          </a:p>
          <a:p>
            <a:pPr indent="247650" algn="r"/>
            <a:r>
              <a:rPr lang="pt-BR" sz="2400" b="0"/>
              <a:t>b) 192°</a:t>
            </a:r>
          </a:p>
          <a:p>
            <a:pPr indent="247650" algn="r"/>
            <a:r>
              <a:rPr lang="pt-BR" sz="2400" b="0"/>
              <a:t>c) 240°</a:t>
            </a:r>
          </a:p>
          <a:p>
            <a:pPr indent="247650" algn="r"/>
            <a:r>
              <a:rPr lang="pt-BR" sz="2400" b="0"/>
              <a:t>d) 288°</a:t>
            </a:r>
          </a:p>
          <a:p>
            <a:pPr indent="247650" algn="r"/>
            <a:r>
              <a:rPr lang="pt-BR" sz="2400" b="0"/>
              <a:t>e) 336°</a:t>
            </a: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3562350" y="3429000"/>
            <a:ext cx="1873250" cy="1014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03200" indent="-4572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400">
                <a:solidFill>
                  <a:srgbClr val="6666FF"/>
                </a:solidFill>
                <a:sym typeface="Wingdings" pitchFamily="2" charset="2"/>
              </a:rPr>
              <a:t>   5    360 º</a:t>
            </a:r>
          </a:p>
          <a:p>
            <a:pPr marL="203200" indent="-4572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400">
                <a:solidFill>
                  <a:srgbClr val="6666FF"/>
                </a:solidFill>
              </a:rPr>
              <a:t>   4       </a:t>
            </a:r>
            <a:r>
              <a:rPr lang="pt-BR" sz="2400">
                <a:solidFill>
                  <a:srgbClr val="6666FF"/>
                </a:solidFill>
                <a:sym typeface="Wingdings" pitchFamily="2" charset="2"/>
              </a:rPr>
              <a:t> x º</a:t>
            </a:r>
            <a:endParaRPr lang="pt-BR" sz="2400">
              <a:solidFill>
                <a:srgbClr val="6666FF"/>
              </a:solidFill>
            </a:endParaRPr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3276600" y="4724400"/>
            <a:ext cx="2519363" cy="533400"/>
          </a:xfrm>
          <a:prstGeom prst="rect">
            <a:avLst/>
          </a:prstGeom>
          <a:noFill/>
          <a:ln w="76200" cmpd="tri">
            <a:solidFill>
              <a:srgbClr val="A9D454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03200" indent="-457200" algn="ctr">
              <a:spcBef>
                <a:spcPct val="50000"/>
              </a:spcBef>
              <a:tabLst>
                <a:tab pos="254000" algn="l"/>
              </a:tabLst>
            </a:pPr>
            <a:r>
              <a:rPr lang="pt-BR" sz="2400">
                <a:solidFill>
                  <a:srgbClr val="6666FF"/>
                </a:solidFill>
                <a:sym typeface="Wingdings" pitchFamily="2" charset="2"/>
              </a:rPr>
              <a:t>    x = 4 . 360 / 5</a:t>
            </a:r>
            <a:endParaRPr lang="pt-BR" sz="2400">
              <a:solidFill>
                <a:srgbClr val="6666FF"/>
              </a:solidFill>
            </a:endParaRPr>
          </a:p>
        </p:txBody>
      </p:sp>
      <p:sp>
        <p:nvSpPr>
          <p:cNvPr id="384007" name="Text Box 7"/>
          <p:cNvSpPr txBox="1">
            <a:spLocks noChangeArrowheads="1"/>
          </p:cNvSpPr>
          <p:nvPr/>
        </p:nvSpPr>
        <p:spPr bwMode="auto">
          <a:xfrm>
            <a:off x="3851275" y="5661025"/>
            <a:ext cx="1512888" cy="495300"/>
          </a:xfrm>
          <a:prstGeom prst="rect">
            <a:avLst/>
          </a:prstGeom>
          <a:noFill/>
          <a:ln w="38100">
            <a:solidFill>
              <a:srgbClr val="FF00FF"/>
            </a:solidFill>
            <a:prstDash val="lgDashDot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03200" indent="-457200" algn="l">
              <a:spcBef>
                <a:spcPct val="50000"/>
              </a:spcBef>
              <a:tabLst>
                <a:tab pos="254000" algn="l"/>
              </a:tabLst>
            </a:pPr>
            <a:r>
              <a:rPr lang="pt-BR" sz="2400">
                <a:solidFill>
                  <a:srgbClr val="6666FF"/>
                </a:solidFill>
                <a:sym typeface="Wingdings" pitchFamily="2" charset="2"/>
              </a:rPr>
              <a:t>   x = 288º</a:t>
            </a:r>
            <a:endParaRPr lang="pt-BR" sz="2400">
              <a:solidFill>
                <a:srgbClr val="6666FF"/>
              </a:solidFill>
            </a:endParaRPr>
          </a:p>
        </p:txBody>
      </p:sp>
      <p:sp>
        <p:nvSpPr>
          <p:cNvPr id="384008" name="Oval 8"/>
          <p:cNvSpPr>
            <a:spLocks noChangeArrowheads="1"/>
          </p:cNvSpPr>
          <p:nvPr/>
        </p:nvSpPr>
        <p:spPr bwMode="auto">
          <a:xfrm>
            <a:off x="1362075" y="4017963"/>
            <a:ext cx="381000" cy="381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5" grpId="0" animBg="1"/>
      <p:bldP spid="384006" grpId="0" animBg="1"/>
      <p:bldP spid="384007" grpId="0" animBg="1"/>
      <p:bldP spid="38400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72451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72452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724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385763"/>
            <a:ext cx="63722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734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734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8281987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74499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74500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745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90500"/>
            <a:ext cx="7200900" cy="64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75523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75524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75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08050"/>
            <a:ext cx="86423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76547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76548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765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63" y="449263"/>
            <a:ext cx="8459787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77571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77572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775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836613"/>
            <a:ext cx="85693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7859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785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60350"/>
            <a:ext cx="6696075" cy="6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79619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79620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796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60350"/>
            <a:ext cx="80645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7" dist="17961" dir="13500000">
              <a:srgbClr val="747474"/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51520" y="332656"/>
            <a:ext cx="8311952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Uma caixa-d'água, em forma de paralelepípedo retângulo, tem dimensões de 1,8 m, 15 dm, e 80 cm. Sua capacidade é:</a:t>
            </a:r>
            <a:b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a) 2,16 litros</a:t>
            </a:r>
            <a:r>
              <a:rPr kumimoji="0" lang="pt-BR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b) 21,6 litros </a:t>
            </a:r>
            <a:r>
              <a:rPr kumimoji="0" lang="pt-BR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c) 216 litros </a:t>
            </a:r>
            <a:r>
              <a:rPr kumimoji="0" lang="pt-BR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d) 1080 litros </a:t>
            </a:r>
            <a:r>
              <a:rPr kumimoji="0" lang="pt-BR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3200" b="0" i="1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32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e) 2160 litros</a:t>
            </a: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4243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-33000" contrast="29000"/>
          </a:blip>
          <a:srcRect/>
          <a:stretch>
            <a:fillRect/>
          </a:stretch>
        </p:blipFill>
        <p:spPr bwMode="auto">
          <a:xfrm>
            <a:off x="2785736" y="2276872"/>
            <a:ext cx="603938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80643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806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88913"/>
            <a:ext cx="6480175" cy="6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81667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81668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81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08025"/>
            <a:ext cx="8424863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solidFill>
            <a:srgbClr val="99CC00">
              <a:alpha val="85001"/>
            </a:srgbClr>
          </a:solidFill>
          <a:ln w="3175">
            <a:solidFill>
              <a:srgbClr val="FF00FF"/>
            </a:solidFill>
            <a:miter lim="800000"/>
            <a:headEnd/>
            <a:tailEnd/>
          </a:ln>
          <a:effectLst>
            <a:prstShdw prst="shdw17" dist="17961" dir="2700000">
              <a:srgbClr val="FF00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84739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84740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847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88913"/>
            <a:ext cx="7416800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3356"/>
            </a:avLst>
          </a:prstGeom>
          <a:gradFill rotWithShape="0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317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888835" name="Rectangle 3" descr="fundo-creme5"/>
          <p:cNvSpPr>
            <a:spLocks noChangeArrowheads="1"/>
          </p:cNvSpPr>
          <p:nvPr/>
        </p:nvSpPr>
        <p:spPr bwMode="auto">
          <a:xfrm>
            <a:off x="193675" y="184150"/>
            <a:ext cx="8755063" cy="650716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88836" name="Rectangle 4"/>
          <p:cNvSpPr>
            <a:spLocks noChangeArrowheads="1"/>
          </p:cNvSpPr>
          <p:nvPr/>
        </p:nvSpPr>
        <p:spPr bwMode="auto">
          <a:xfrm>
            <a:off x="187325" y="176213"/>
            <a:ext cx="8769350" cy="6515100"/>
          </a:xfrm>
          <a:prstGeom prst="rect">
            <a:avLst/>
          </a:prstGeom>
          <a:noFill/>
          <a:ln w="3175">
            <a:solidFill>
              <a:srgbClr val="C2C2C2"/>
            </a:solidFill>
            <a:miter lim="800000"/>
            <a:headEnd/>
            <a:tailEnd/>
          </a:ln>
          <a:effectLst>
            <a:prstShdw prst="shdw18" dist="17961" dir="13500000">
              <a:srgbClr val="C2C2C2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888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260350"/>
            <a:ext cx="8713787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417195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1219200" y="457200"/>
            <a:ext cx="762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69875"/>
            <a:r>
              <a:rPr lang="pt-BR" sz="2000">
                <a:latin typeface="Times New Roman" pitchFamily="18" charset="0"/>
                <a:cs typeface="Times New Roman" pitchFamily="18" charset="0"/>
              </a:rPr>
              <a:t>(UFPB 1998) </a:t>
            </a:r>
            <a:r>
              <a:rPr lang="pt-BR" sz="2000" b="0"/>
              <a:t>Os algarismos </a:t>
            </a:r>
            <a:r>
              <a:rPr lang="pt-BR" sz="2000" b="0" i="1"/>
              <a:t>“1”</a:t>
            </a:r>
            <a:r>
              <a:rPr lang="pt-BR" sz="2000" b="0"/>
              <a:t> e </a:t>
            </a:r>
            <a:r>
              <a:rPr lang="pt-BR" sz="2000" b="0" i="1"/>
              <a:t>“9”</a:t>
            </a:r>
            <a:r>
              <a:rPr lang="pt-BR" sz="2000" b="0"/>
              <a:t> que compõem o número </a:t>
            </a:r>
            <a:r>
              <a:rPr lang="pt-BR" sz="2000" b="0" i="1"/>
              <a:t>1999</a:t>
            </a:r>
            <a:r>
              <a:rPr lang="pt-BR" sz="2000" b="0"/>
              <a:t>, desenhado abaixo, foram confeccionados emendando-se pequenos cubos de madeira de aresta </a:t>
            </a:r>
            <a:r>
              <a:rPr lang="pt-BR" sz="2000" b="0" i="1"/>
              <a:t>0,10 m.</a:t>
            </a:r>
            <a:r>
              <a:rPr lang="pt-BR" sz="2000" b="0"/>
              <a:t> </a:t>
            </a:r>
            <a:endParaRPr lang="pt-BR" sz="2000" b="0">
              <a:latin typeface="Times New Roman" pitchFamily="18" charset="0"/>
              <a:cs typeface="Times New Roman" pitchFamily="18" charset="0"/>
            </a:endParaRPr>
          </a:p>
          <a:p>
            <a:pPr indent="-269875"/>
            <a:r>
              <a:rPr lang="pt-BR" sz="2000" b="0"/>
              <a:t> </a:t>
            </a:r>
            <a:endParaRPr lang="pt-BR" sz="2000" b="0">
              <a:latin typeface="Times New Roman" pitchFamily="18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981200" y="1676400"/>
          <a:ext cx="3702050" cy="1524000"/>
        </p:xfrm>
        <a:graphic>
          <a:graphicData uri="http://schemas.openxmlformats.org/presentationml/2006/ole">
            <p:oleObj spid="_x0000_s1041410" r:id="rId3" imgW="0" imgH="0" progId="">
              <p:embed/>
            </p:oleObj>
          </a:graphicData>
        </a:graphic>
      </p:graphicFrame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524000" y="3352800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69875"/>
            <a:r>
              <a:rPr lang="pt-BR" sz="2000" b="0"/>
              <a:t> Determine o volume total, em </a:t>
            </a:r>
            <a:r>
              <a:rPr lang="pt-BR" sz="2000" b="0" i="1"/>
              <a:t>m</a:t>
            </a:r>
            <a:r>
              <a:rPr lang="pt-BR" sz="2000" b="0" i="1" baseline="30000"/>
              <a:t>3</a:t>
            </a:r>
            <a:r>
              <a:rPr lang="pt-BR" sz="2000" b="0"/>
              <a:t>, da madeira utilizada na confecção do número 1999.</a:t>
            </a:r>
            <a:endParaRPr lang="pt-BR" sz="2000" b="0">
              <a:latin typeface="Times New Roman" pitchFamily="18" charset="0"/>
              <a:cs typeface="Times New Roman" pitchFamily="18" charset="0"/>
            </a:endParaRPr>
          </a:p>
          <a:p>
            <a:pPr indent="-269875"/>
            <a:endParaRPr lang="pt-BR" sz="2000" b="0">
              <a:latin typeface="Times New Roman" pitchFamily="18" charset="0"/>
            </a:endParaRPr>
          </a:p>
        </p:txBody>
      </p:sp>
      <p:sp>
        <p:nvSpPr>
          <p:cNvPr id="489478" name="Text Box 6"/>
          <p:cNvSpPr txBox="1">
            <a:spLocks noChangeArrowheads="1"/>
          </p:cNvSpPr>
          <p:nvPr/>
        </p:nvSpPr>
        <p:spPr bwMode="auto">
          <a:xfrm>
            <a:off x="1371600" y="4114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0">
                <a:solidFill>
                  <a:srgbClr val="FF0000"/>
                </a:solidFill>
                <a:latin typeface="Times New Roman" pitchFamily="18" charset="0"/>
              </a:rPr>
              <a:t>RESOLUÇÃO:</a:t>
            </a:r>
          </a:p>
        </p:txBody>
      </p:sp>
      <p:sp>
        <p:nvSpPr>
          <p:cNvPr id="489479" name="Text Box 7">
            <a:hlinkClick r:id="" action="ppaction://noaction" highlightClick="1">
              <a:snd r:embed="rId4" name="gunshot.wav"/>
            </a:hlinkClick>
          </p:cNvPr>
          <p:cNvSpPr txBox="1">
            <a:spLocks noChangeArrowheads="1"/>
          </p:cNvSpPr>
          <p:nvPr/>
        </p:nvSpPr>
        <p:spPr bwMode="auto">
          <a:xfrm>
            <a:off x="990600" y="4800600"/>
            <a:ext cx="78486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solidFill>
                  <a:srgbClr val="0033CC"/>
                </a:solidFill>
              </a:rPr>
              <a:t>Observe que o número é composto por 41 cubinhos de volume v = (0,1) </a:t>
            </a:r>
            <a:r>
              <a:rPr lang="pt-BR" sz="2400" baseline="30000">
                <a:solidFill>
                  <a:srgbClr val="0033CC"/>
                </a:solidFill>
              </a:rPr>
              <a:t>3</a:t>
            </a:r>
            <a:r>
              <a:rPr lang="pt-BR" sz="2400">
                <a:solidFill>
                  <a:srgbClr val="0033CC"/>
                </a:solidFill>
              </a:rPr>
              <a:t>  </a:t>
            </a:r>
            <a:r>
              <a:rPr lang="pt-BR" sz="2400">
                <a:solidFill>
                  <a:srgbClr val="0033CC"/>
                </a:solidFill>
                <a:sym typeface="Wingdings" pitchFamily="2" charset="2"/>
              </a:rPr>
              <a:t>  V</a:t>
            </a:r>
            <a:r>
              <a:rPr lang="pt-BR" sz="2400">
                <a:solidFill>
                  <a:srgbClr val="0033CC"/>
                </a:solidFill>
              </a:rPr>
              <a:t> = 41 . (0,1) </a:t>
            </a:r>
            <a:r>
              <a:rPr lang="pt-BR" sz="2400" baseline="30000">
                <a:solidFill>
                  <a:srgbClr val="0033CC"/>
                </a:solidFill>
              </a:rPr>
              <a:t>3</a:t>
            </a:r>
            <a:r>
              <a:rPr lang="pt-BR" sz="2400">
                <a:solidFill>
                  <a:srgbClr val="0033CC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t-BR" sz="2400">
                <a:solidFill>
                  <a:srgbClr val="FF0000"/>
                </a:solidFill>
              </a:rPr>
              <a:t>     V = 0,041 m </a:t>
            </a:r>
            <a:r>
              <a:rPr lang="pt-BR" sz="2400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2493963" y="3624263"/>
            <a:ext cx="877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1000" b="0">
                <a:latin typeface="Verdana" pitchFamily="34" charset="0"/>
                <a:cs typeface="Times New Roman" pitchFamily="18" charset="0"/>
              </a:rPr>
              <a:t>  é igual a:</a:t>
            </a:r>
            <a:endParaRPr lang="pt-BR" sz="2400" b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8" grpId="0" autoUpdateAnimBg="0"/>
      <p:bldP spid="489479" grpId="0" autoUpdateAnimBg="0"/>
    </p:bldLst>
  </p:timing>
</p:sld>
</file>

<file path=ppt/theme/theme1.xml><?xml version="1.0" encoding="utf-8"?>
<a:theme xmlns:a="http://schemas.openxmlformats.org/drawingml/2006/main" name="Caderno">
  <a:themeElements>
    <a:clrScheme name="Caderno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Cader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25400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54000" algn="l"/>
          </a:tabLst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25400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54000" algn="l"/>
          </a:tabLst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Caderno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apresentação\Artes.pot</Template>
  <TotalTime>47710</TotalTime>
  <Words>2523</Words>
  <Application>Microsoft Office PowerPoint</Application>
  <PresentationFormat>Apresentação na tela (4:3)</PresentationFormat>
  <Paragraphs>271</Paragraphs>
  <Slides>83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83</vt:i4>
      </vt:variant>
    </vt:vector>
  </HeadingPairs>
  <TitlesOfParts>
    <vt:vector size="87" baseType="lpstr">
      <vt:lpstr>Caderno</vt:lpstr>
      <vt:lpstr>Imagem de bitmap</vt:lpstr>
      <vt:lpstr>Imagem do Paintbrush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PRISMA   Prisma é um sólido geométrico delimitado por  faces planas,  no qual as bases se situam em  planos paralelos.  Quanto à inclinação das arestas laterais,  os prismas podem ser  retos  ou  oblíquos. 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Num cilindro, podemos identificar vários elementos:  Base É a região plana contendo a curva diretriz e todo o seu interior. Num cilindro existem duas bases.  Eixo É o segmento de reta que liga os centros das bases do "cilindro".  Altura A altura de um cilindro é a distância entre os dois planos paralelos que contêm as bases do "cilindro".  .  Área lateral É a medida da superfície lateral do cilindro.  Área total É a medida da superfície total do cilindro.  Seção meridiana de um cilindro  É uma região poligonal obtida pela interseção de um plano vertical que passa pelo centro do cilindro com o cilindro.  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03.  No desenho a seguir, dois reservatórios de altura H e raio R, um cilíndrico e outro cônico, estão totalmente vazios e cada um será alimentado por uma torneira, ambas de mesma vazão. Se o reservatório cilíndrico leva 2 horas e meia para ficar completamente cheio, o tempo necessário para que isto ocorra com o reservatório cônico será de:  a) 2 h b) 1 h e 30 min c) 1 h d) 50 min e) 30 min            </vt:lpstr>
      <vt:lpstr>04. ( Ufpe ) Um queijo tem a forma de um cilindro circular reto com 40cm de raio e 30cm de altura. Retira-se do mesmo uma fatia, através de dois cortes planos contendo o eixo do cilindro e formando um ângulo de 60°. Se V é o volume, em cm3, do que restou do queijo (veja a figura a seguir), determine V/103  . </vt:lpstr>
      <vt:lpstr>Slide 57</vt:lpstr>
      <vt:lpstr>Slide 58</vt:lpstr>
      <vt:lpstr>Slide 59</vt:lpstr>
      <vt:lpstr>Slide 60</vt:lpstr>
      <vt:lpstr>08. De uma viga de madeira de seção quadrada de lado l  =10cm extrai-se uma cunha de altura h=15cm, conforme a figura. O volume da cunha é:   a) 250 cm3 b) 500 cm3 c) 750 cm3  d) 1000 cm3 e) 1250 cm3 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</vt:vector>
  </TitlesOfParts>
  <Company>delusion webdesign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Neilton Satel</dc:creator>
  <cp:lastModifiedBy>Neilton</cp:lastModifiedBy>
  <cp:revision>371</cp:revision>
  <dcterms:created xsi:type="dcterms:W3CDTF">2003-11-01T23:48:17Z</dcterms:created>
  <dcterms:modified xsi:type="dcterms:W3CDTF">2010-09-17T09:28:59Z</dcterms:modified>
</cp:coreProperties>
</file>